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32" autoAdjust="0"/>
  </p:normalViewPr>
  <p:slideViewPr>
    <p:cSldViewPr snapToGrid="0">
      <p:cViewPr varScale="1">
        <p:scale>
          <a:sx n="82" d="100"/>
          <a:sy n="82" d="100"/>
        </p:scale>
        <p:origin x="720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F4799FC-80D5-0039-25C2-DDB4458BCCC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DC29E3D9-DECF-A720-2789-13AB8E1303E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F000E8C-A32A-1E98-E8FB-779EE3B4E0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55504-4FCD-41AB-9305-92FE61D3ECE0}" type="datetimeFigureOut">
              <a:rPr lang="ru-RU" smtClean="0"/>
              <a:t>20.02.2024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D83DE96-050E-355D-AB0C-274055CA7D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588DA69-D37B-A03E-56FA-6C23FE5209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C9242-DB1A-411D-9D92-184B61BAC5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68404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8836FFF-C0A5-BD85-DFD2-8340992E2D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8A2A8F78-630D-B95E-D149-31FBAABAB2F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7E9BCE4-EA83-E8C2-F8D8-C2D2F65D9B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55504-4FCD-41AB-9305-92FE61D3ECE0}" type="datetimeFigureOut">
              <a:rPr lang="ru-RU" smtClean="0"/>
              <a:t>20.02.2024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0B9B122-53D5-798C-ECF1-0B1E666B58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16C8187-0C30-B7E6-265D-F239D1F6DA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C9242-DB1A-411D-9D92-184B61BAC5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64653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80261974-34B2-46E5-AC24-2428032C171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CE664FA5-A79E-CB29-2D3B-837F76BE7D2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1F94C1B-94F0-8705-B010-B5F5356A68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55504-4FCD-41AB-9305-92FE61D3ECE0}" type="datetimeFigureOut">
              <a:rPr lang="ru-RU" smtClean="0"/>
              <a:t>20.02.2024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4F9C27C-FDE4-8E2B-CB90-E14632BC46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B87D629-ABF6-E658-B0B7-CB2AAE6090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C9242-DB1A-411D-9D92-184B61BAC5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33134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F11D957-3C92-D5FD-F1D6-65F5138FCF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8BB443B-571D-10F0-DF81-7E9FDEF4848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C0464AB-1D96-A97F-783D-BFD62582C7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55504-4FCD-41AB-9305-92FE61D3ECE0}" type="datetimeFigureOut">
              <a:rPr lang="ru-RU" smtClean="0"/>
              <a:t>20.02.2024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1109E53-3470-A231-8481-95ADF1B2AE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F642AC2-9D0A-0BD4-64C7-990B6E09CD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C9242-DB1A-411D-9D92-184B61BAC5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16383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613D4B1-6941-F027-7D67-1C4B989EB5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A7E9717-54C6-5BD9-D13D-4D84F8A00E5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1CD1F00-CC8F-638F-F9D6-76FA76EC9A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55504-4FCD-41AB-9305-92FE61D3ECE0}" type="datetimeFigureOut">
              <a:rPr lang="ru-RU" smtClean="0"/>
              <a:t>20.02.2024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651BDCE-B392-72F1-044A-EC0B42EABA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D1107EA-CA21-49ED-C148-0B6F343035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C9242-DB1A-411D-9D92-184B61BAC5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95282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C7F0968-A494-9676-905D-5A84B86F09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4D3B3A9-E9B4-6FA9-2275-62642E85F52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8A0BDD53-1604-4FA7-9BD3-3A8AC0B9054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275D8118-2DB5-980C-F863-74D52AEE35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55504-4FCD-41AB-9305-92FE61D3ECE0}" type="datetimeFigureOut">
              <a:rPr lang="ru-RU" smtClean="0"/>
              <a:t>20.02.2024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B5470BF6-68E4-E8E4-CB5A-F4CBE0ADEC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8EF858EE-EEC8-770E-2AEC-F1247A5279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C9242-DB1A-411D-9D92-184B61BAC5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82942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7317D66-61F6-A3C0-CFF5-E077F256E3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1ABC8643-18C3-A84B-DF6D-82EACC9A09D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B87B0C95-B1B5-1F4C-0036-F6F4D3DD7B6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F5B65983-56CE-D905-7B1C-E50E6EF9826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D93E119E-C6D4-63BD-C5AF-81EC77F6872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D5F490DE-60E8-CC3E-B422-71F91F76CB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55504-4FCD-41AB-9305-92FE61D3ECE0}" type="datetimeFigureOut">
              <a:rPr lang="ru-RU" smtClean="0"/>
              <a:t>20.02.2024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9C2D9F33-ED42-6C89-BB41-971C584965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FF2B3320-FD88-6FA2-7D14-4DE3D22C44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C9242-DB1A-411D-9D92-184B61BAC5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6627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A9DBFBD-297A-625F-1893-FCD4F0B6DA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79360C9D-EE75-E5F7-2279-6AE6DE3C87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55504-4FCD-41AB-9305-92FE61D3ECE0}" type="datetimeFigureOut">
              <a:rPr lang="ru-RU" smtClean="0"/>
              <a:t>20.02.2024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645B8749-A96D-752E-8825-5C9ACA61E8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D143BC59-142C-FD22-3773-01E27AA9A4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C9242-DB1A-411D-9D92-184B61BAC5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70331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0E0C8AD5-6266-9EBD-A61B-1FB173EE29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55504-4FCD-41AB-9305-92FE61D3ECE0}" type="datetimeFigureOut">
              <a:rPr lang="ru-RU" smtClean="0"/>
              <a:t>20.02.2024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86B686FB-34DC-2E0D-1B79-82DD89AB36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5C174A8F-F732-875D-C59C-612300CA62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C9242-DB1A-411D-9D92-184B61BAC5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35005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1320741-8E06-0406-4A3F-7DCFC26322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78FFB2B-D3C7-24E7-2361-0FB2A6A63F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E6368BCF-8751-2E4F-B8E9-E696F78505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AA82E454-50AD-ED2E-5A66-BA9F1C71C8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55504-4FCD-41AB-9305-92FE61D3ECE0}" type="datetimeFigureOut">
              <a:rPr lang="ru-RU" smtClean="0"/>
              <a:t>20.02.2024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F2398141-68D3-2D80-917A-A9D1988371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9FD9D796-B7A5-7A66-3AD4-594F5C606F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C9242-DB1A-411D-9D92-184B61BAC5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19839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210091C-349E-864F-5568-A5F44013D5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D5F889AF-0807-0A86-6743-5DF55B3FA38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1E56A126-6212-05CF-6971-0BE2DEA48B4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8DCD6DB9-DF90-FA9E-3102-1717E5ABD3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55504-4FCD-41AB-9305-92FE61D3ECE0}" type="datetimeFigureOut">
              <a:rPr lang="ru-RU" smtClean="0"/>
              <a:t>20.02.2024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5DA8B639-03FD-1186-C0F5-A54DB584E1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BAF2D9BA-73E3-3204-90DA-F8043D0A2D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C9242-DB1A-411D-9D92-184B61BAC5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0967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AA6F665-9672-75FC-168D-A5EFA1E4C1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0805F973-2A5A-850C-C174-031935A8745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4D90884-CB3D-87F5-99BA-F3CD2DF9CCC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955504-4FCD-41AB-9305-92FE61D3ECE0}" type="datetimeFigureOut">
              <a:rPr lang="ru-RU" smtClean="0"/>
              <a:t>20.02.2024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53A53B2-2289-30D4-18A5-9BBF99BD2D9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2DE890F-4E0D-BDA6-AABD-04120B3B03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FC9242-DB1A-411D-9D92-184B61BAC5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18981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0A847BC-992C-BCEA-079C-ED296ADF8FF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Психология командной работы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F12F2EB7-B7C5-BE69-B656-D2B6FFF742F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/>
              <a:t>Понятия группы и малой группы</a:t>
            </a:r>
          </a:p>
          <a:p>
            <a:r>
              <a:rPr lang="ru-RU" dirty="0"/>
              <a:t>Уровни развития группы</a:t>
            </a:r>
          </a:p>
          <a:p>
            <a:r>
              <a:rPr lang="ru-RU" dirty="0"/>
              <a:t>Взаимоотношения участников команды.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626503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FFC672F-01B5-1985-BB46-0B81450D27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34497"/>
            <a:ext cx="10515600" cy="838523"/>
          </a:xfrm>
        </p:spPr>
        <p:txBody>
          <a:bodyPr>
            <a:normAutofit/>
          </a:bodyPr>
          <a:lstStyle/>
          <a:p>
            <a:pPr algn="ctr"/>
            <a:r>
              <a:rPr lang="ru-RU" sz="4000" dirty="0"/>
              <a:t>«Плюсы» и «минусы» организации команды</a:t>
            </a:r>
          </a:p>
        </p:txBody>
      </p:sp>
      <p:graphicFrame>
        <p:nvGraphicFramePr>
          <p:cNvPr id="4" name="Объект 3">
            <a:extLst>
              <a:ext uri="{FF2B5EF4-FFF2-40B4-BE49-F238E27FC236}">
                <a16:creationId xmlns:a16="http://schemas.microsoft.com/office/drawing/2014/main" id="{186794B0-E63F-3AF3-4547-40B243965E0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83373434"/>
              </p:ext>
            </p:extLst>
          </p:nvPr>
        </p:nvGraphicFramePr>
        <p:xfrm>
          <a:off x="581608" y="1297304"/>
          <a:ext cx="11028784" cy="5326199"/>
        </p:xfrm>
        <a:graphic>
          <a:graphicData uri="http://schemas.openxmlformats.org/drawingml/2006/table">
            <a:tbl>
              <a:tblPr firstRow="1" firstCol="1" bandRow="1"/>
              <a:tblGrid>
                <a:gridCol w="1595535">
                  <a:extLst>
                    <a:ext uri="{9D8B030D-6E8A-4147-A177-3AD203B41FA5}">
                      <a16:colId xmlns:a16="http://schemas.microsoft.com/office/drawing/2014/main" val="2930221053"/>
                    </a:ext>
                  </a:extLst>
                </a:gridCol>
                <a:gridCol w="9433249">
                  <a:extLst>
                    <a:ext uri="{9D8B030D-6E8A-4147-A177-3AD203B41FA5}">
                      <a16:colId xmlns:a16="http://schemas.microsoft.com/office/drawing/2014/main" val="254448379"/>
                    </a:ext>
                  </a:extLst>
                </a:gridCol>
              </a:tblGrid>
              <a:tr h="179393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b="1" kern="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«+»</a:t>
                      </a:r>
                      <a:endParaRPr lang="ru-RU" sz="18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102" marR="661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b="1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Содержание</a:t>
                      </a:r>
                      <a:endParaRPr lang="ru-RU" sz="18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102" marR="661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65528013"/>
                  </a:ext>
                </a:extLst>
              </a:tr>
              <a:tr h="556663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Время </a:t>
                      </a:r>
                      <a:endParaRPr lang="ru-RU" sz="18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8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102" marR="661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kern="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Команда способна быстро и эффективно справиться с задачей, на решение которой обычно уходит значительное время</a:t>
                      </a:r>
                      <a:endParaRPr lang="ru-RU" sz="18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102" marR="661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88415864"/>
                  </a:ext>
                </a:extLst>
              </a:tr>
              <a:tr h="465957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kern="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Креативность </a:t>
                      </a:r>
                      <a:endParaRPr lang="ru-RU" sz="18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kern="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8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102" marR="661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Команда способна генерировать нестандартные решения, создавать «копилку решений»</a:t>
                      </a:r>
                      <a:endParaRPr lang="ru-RU" sz="18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102" marR="661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84161446"/>
                  </a:ext>
                </a:extLst>
              </a:tr>
              <a:tr h="465957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kern="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Качество </a:t>
                      </a:r>
                      <a:endParaRPr lang="ru-RU" sz="18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kern="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8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102" marR="661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kern="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Кодекс чести профессионала не позволит делать работу некачественно</a:t>
                      </a:r>
                      <a:endParaRPr lang="ru-RU" sz="18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102" marR="661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77547071"/>
                  </a:ext>
                </a:extLst>
              </a:tr>
              <a:tr h="465957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kern="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Стиль </a:t>
                      </a:r>
                      <a:endParaRPr lang="ru-RU" sz="18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kern="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8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102" marR="661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kern="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 команде нарабатывается опыт сотрудничества и взаимной поддержки</a:t>
                      </a:r>
                      <a:endParaRPr lang="ru-RU" sz="18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102" marR="661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42589855"/>
                  </a:ext>
                </a:extLst>
              </a:tr>
              <a:tr h="556663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kern="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Координация </a:t>
                      </a:r>
                      <a:endParaRPr lang="ru-RU" sz="18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kern="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8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102" marR="661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kern="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Команде не требуется менеджер, координирующий работу членов команды. Каждый посильно участвует в координации работ</a:t>
                      </a:r>
                      <a:endParaRPr lang="ru-RU" sz="18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102" marR="661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24843748"/>
                  </a:ext>
                </a:extLst>
              </a:tr>
              <a:tr h="368028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kern="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Имидж</a:t>
                      </a:r>
                      <a:endParaRPr lang="ru-RU" sz="18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102" marR="661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kern="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Наличие команды создает фирме выгодный имидж, вызывающий доверие клиентов</a:t>
                      </a:r>
                      <a:endParaRPr lang="ru-RU" sz="18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102" marR="661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7776222"/>
                  </a:ext>
                </a:extLst>
              </a:tr>
              <a:tr h="368028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kern="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Перспектива</a:t>
                      </a:r>
                      <a:endParaRPr lang="ru-RU" sz="18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102" marR="661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kern="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При наличии команды фирма имеет преимущества в получении выгодных заказов</a:t>
                      </a:r>
                      <a:endParaRPr lang="ru-RU" sz="18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102" marR="661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47613653"/>
                  </a:ext>
                </a:extLst>
              </a:tr>
              <a:tr h="368028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kern="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Ценности</a:t>
                      </a:r>
                      <a:endParaRPr lang="ru-RU" sz="18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102" marR="661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kern="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Работа в команде формирует созидательную систему ценностей у каждого члена команды</a:t>
                      </a:r>
                      <a:endParaRPr lang="ru-RU" sz="18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102" marR="661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30591442"/>
                  </a:ext>
                </a:extLst>
              </a:tr>
              <a:tr h="556663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kern="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Рост</a:t>
                      </a:r>
                      <a:endParaRPr lang="ru-RU" sz="18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102" marR="661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Работа в команде всегда содействует личностному и профессиональному росту членов команды, а значит, повышает эффективность команды в целом</a:t>
                      </a:r>
                      <a:endParaRPr lang="ru-RU" sz="18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102" marR="661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1940385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00994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E001838-6D7F-2B90-E681-81FED7D8F0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87814"/>
          </a:xfrm>
        </p:spPr>
        <p:txBody>
          <a:bodyPr>
            <a:normAutofit/>
          </a:bodyPr>
          <a:lstStyle/>
          <a:p>
            <a:pPr algn="ctr"/>
            <a:r>
              <a:rPr lang="ru-RU" sz="4000" dirty="0"/>
              <a:t>«Плюсы» и «минусы» организации команды</a:t>
            </a:r>
          </a:p>
        </p:txBody>
      </p:sp>
      <p:graphicFrame>
        <p:nvGraphicFramePr>
          <p:cNvPr id="4" name="Объект 3">
            <a:extLst>
              <a:ext uri="{FF2B5EF4-FFF2-40B4-BE49-F238E27FC236}">
                <a16:creationId xmlns:a16="http://schemas.microsoft.com/office/drawing/2014/main" id="{541E4F3F-9CE2-B1BB-1E18-36961A2758D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85989524"/>
              </p:ext>
            </p:extLst>
          </p:nvPr>
        </p:nvGraphicFramePr>
        <p:xfrm>
          <a:off x="681135" y="2121089"/>
          <a:ext cx="11038113" cy="4312412"/>
        </p:xfrm>
        <a:graphic>
          <a:graphicData uri="http://schemas.openxmlformats.org/drawingml/2006/table">
            <a:tbl>
              <a:tblPr firstRow="1" firstCol="1" bandRow="1"/>
              <a:tblGrid>
                <a:gridCol w="2015412">
                  <a:extLst>
                    <a:ext uri="{9D8B030D-6E8A-4147-A177-3AD203B41FA5}">
                      <a16:colId xmlns:a16="http://schemas.microsoft.com/office/drawing/2014/main" val="1510898348"/>
                    </a:ext>
                  </a:extLst>
                </a:gridCol>
                <a:gridCol w="9022701">
                  <a:extLst>
                    <a:ext uri="{9D8B030D-6E8A-4147-A177-3AD203B41FA5}">
                      <a16:colId xmlns:a16="http://schemas.microsoft.com/office/drawing/2014/main" val="205753110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b="1" kern="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«-»</a:t>
                      </a:r>
                      <a:endParaRPr lang="ru-RU" sz="18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b="1" kern="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Содержание</a:t>
                      </a:r>
                      <a:endParaRPr lang="ru-RU" sz="18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1948889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kern="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Время</a:t>
                      </a:r>
                      <a:endParaRPr lang="ru-RU" sz="18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kern="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Процесс образования команды растянут по времени</a:t>
                      </a:r>
                      <a:endParaRPr lang="ru-RU" sz="18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0123904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kern="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Деньги</a:t>
                      </a:r>
                      <a:endParaRPr lang="ru-RU" sz="18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Требуются средства на дополнительные тренинговые занятия (необходимо сформировать «командный дух»), на дополнительное обучение членов команды, на материальное стимулирование</a:t>
                      </a:r>
                      <a:endParaRPr lang="ru-RU" sz="18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9831625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kern="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Человеческий фактор</a:t>
                      </a:r>
                      <a:endParaRPr lang="ru-RU" sz="18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kern="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8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Резко возрастает ценность вклада каждого сотрудника:</a:t>
                      </a:r>
                      <a:endParaRPr lang="ru-RU" sz="18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руководитель и каждый член команды должны быть психологически к этому готовы</a:t>
                      </a:r>
                      <a:endParaRPr lang="ru-RU" sz="18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6256974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kern="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Недирективность</a:t>
                      </a:r>
                      <a:endParaRPr lang="ru-RU" sz="18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kern="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Административно-командный стиль управления в команде «не проходит».</a:t>
                      </a:r>
                      <a:endParaRPr lang="ru-RU" sz="18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2211335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kern="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Уникальность</a:t>
                      </a:r>
                      <a:endParaRPr lang="ru-RU" sz="18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kern="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Модель команды не всегда пригодна для «тиражирования», каждую новую команду нужно создавать с особой тщательностью и бережностью</a:t>
                      </a:r>
                      <a:endParaRPr lang="ru-RU" sz="18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2917542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kern="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Индивидуальный</a:t>
                      </a:r>
                      <a:endParaRPr lang="ru-RU" sz="18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kern="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подход</a:t>
                      </a:r>
                      <a:endParaRPr lang="ru-RU" sz="18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kern="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8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Многое держится на взаимоотношениях между ее членами, на «командном духе», системе ценностей, философии развития. Это категории тонкие и требуют постоянной поддержки, сопровождения</a:t>
                      </a:r>
                      <a:endParaRPr lang="ru-RU" sz="18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0301598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105332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CD47BCB-C5DD-1877-7236-827B9B1930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kern="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Структурные элементы группы:</a:t>
            </a:r>
            <a:br>
              <a:rPr lang="ru-RU" sz="36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74071C8-34BB-C3BA-CAE2-0536AC856CB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 algn="ctr">
              <a:lnSpc>
                <a:spcPct val="150000"/>
              </a:lnSpc>
              <a:spcAft>
                <a:spcPts val="800"/>
              </a:spcAft>
              <a:buNone/>
            </a:pPr>
            <a:r>
              <a:rPr lang="ru-RU" sz="2800" i="1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Формальные и содержательные характеристики</a:t>
            </a:r>
            <a:endParaRPr lang="ru-RU" sz="20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50000"/>
              </a:lnSpc>
              <a:spcAft>
                <a:spcPts val="800"/>
              </a:spcAft>
              <a:buNone/>
            </a:pPr>
            <a:r>
              <a:rPr lang="ru-RU" sz="28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Малая группа имеет социально-психологические характеристики, которые можно разделить на два класса:</a:t>
            </a:r>
            <a:endParaRPr lang="ru-RU" sz="20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indent="0" algn="just">
              <a:lnSpc>
                <a:spcPct val="150000"/>
              </a:lnSpc>
              <a:spcAft>
                <a:spcPts val="800"/>
              </a:spcAft>
              <a:buNone/>
            </a:pPr>
            <a:r>
              <a:rPr lang="ru-RU" sz="28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 формальные, описывающие структуру, способы организации совместной деятельности и общения людей;</a:t>
            </a:r>
            <a:endParaRPr lang="ru-RU" sz="20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indent="0" algn="just">
              <a:lnSpc>
                <a:spcPct val="150000"/>
              </a:lnSpc>
              <a:spcAft>
                <a:spcPts val="800"/>
              </a:spcAft>
              <a:buNone/>
            </a:pPr>
            <a:r>
              <a:rPr lang="ru-RU" sz="28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 содержательные, отражающие психологию членов группы, их взаимоотношения.</a:t>
            </a:r>
            <a:endParaRPr lang="ru-RU" sz="20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0767375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B5912A8F-25E0-49CE-7766-3DC1727A22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556661"/>
            <a:ext cx="10515600" cy="5526897"/>
          </a:xfrm>
        </p:spPr>
        <p:txBody>
          <a:bodyPr>
            <a:normAutofit fontScale="55000" lnSpcReduction="20000"/>
          </a:bodyPr>
          <a:lstStyle/>
          <a:p>
            <a:pPr marL="0" indent="0" algn="ctr">
              <a:lnSpc>
                <a:spcPct val="170000"/>
              </a:lnSpc>
              <a:spcBef>
                <a:spcPts val="0"/>
              </a:spcBef>
              <a:buNone/>
            </a:pPr>
            <a:r>
              <a:rPr lang="ru-RU" sz="4200" i="1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 формальным характеристикам относятся:</a:t>
            </a:r>
            <a:endParaRPr lang="ru-RU" sz="42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70000"/>
              </a:lnSpc>
              <a:spcBef>
                <a:spcPts val="0"/>
              </a:spcBef>
            </a:pPr>
            <a:r>
              <a:rPr lang="ru-RU" sz="42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число членов группы (ее размер),</a:t>
            </a:r>
            <a:endParaRPr lang="ru-RU" sz="42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70000"/>
              </a:lnSpc>
              <a:spcBef>
                <a:spcPts val="0"/>
              </a:spcBef>
            </a:pPr>
            <a:r>
              <a:rPr lang="ru-RU" sz="42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структура малой группы</a:t>
            </a:r>
            <a:endParaRPr lang="ru-RU" sz="42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ctr">
              <a:lnSpc>
                <a:spcPct val="170000"/>
              </a:lnSpc>
              <a:spcBef>
                <a:spcPts val="0"/>
              </a:spcBef>
              <a:buNone/>
            </a:pPr>
            <a:r>
              <a:rPr lang="ru-RU" sz="4200" i="1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 содержательным:</a:t>
            </a:r>
            <a:endParaRPr lang="ru-RU" sz="42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70000"/>
              </a:lnSpc>
              <a:spcBef>
                <a:spcPts val="0"/>
              </a:spcBef>
            </a:pPr>
            <a:r>
              <a:rPr lang="ru-RU" sz="42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мотивационные установочные характеристики малой группы (мотивы, установки, интересы, ценности, нормы задачи, цели.)</a:t>
            </a:r>
            <a:endParaRPr lang="ru-RU" sz="42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70000"/>
              </a:lnSpc>
              <a:spcBef>
                <a:spcPts val="0"/>
              </a:spcBef>
            </a:pPr>
            <a:r>
              <a:rPr lang="ru-RU" sz="42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групповые процессы (лидерство, групповое принятие решений, сплоченность и др.)</a:t>
            </a:r>
            <a:endParaRPr lang="ru-RU" sz="42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70000"/>
              </a:lnSpc>
              <a:spcBef>
                <a:spcPts val="0"/>
              </a:spcBef>
            </a:pPr>
            <a:r>
              <a:rPr lang="ru-RU" sz="42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групповые состояния (социально-психологический климат, атмосфера)</a:t>
            </a:r>
            <a:endParaRPr lang="ru-RU" sz="42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70000"/>
              </a:lnSpc>
              <a:spcBef>
                <a:spcPts val="0"/>
              </a:spcBef>
            </a:pPr>
            <a:r>
              <a:rPr lang="ru-RU" sz="42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групповые свойства (сработанность, организованность и др.)</a:t>
            </a:r>
            <a:endParaRPr lang="ru-RU" sz="42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70000"/>
              </a:lnSpc>
              <a:spcBef>
                <a:spcPts val="0"/>
              </a:spcBef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2003468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76F5FC4-EA44-4197-332E-D49E03A431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Формальные характеристики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CD42BD3-A80B-53F7-BA96-DAC3218CB6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8241" y="2254833"/>
            <a:ext cx="10515600" cy="2653069"/>
          </a:xfrm>
        </p:spPr>
        <p:txBody>
          <a:bodyPr/>
          <a:lstStyle/>
          <a:p>
            <a:r>
              <a:rPr lang="ru-RU" dirty="0"/>
              <a:t>Индивидуальный состав группы называется </a:t>
            </a:r>
            <a:r>
              <a:rPr lang="ru-RU" b="1" dirty="0"/>
              <a:t>композицией</a:t>
            </a:r>
            <a:r>
              <a:rPr lang="ru-RU" dirty="0"/>
              <a:t>. Под составом понимается степень сходства личностей и точек зрения, подходов, которые проявляются при решении проблем. Состав группы зависит от ее вида и может быть обозначен набором тех или иных характеристик, параметров.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1725740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3D6990D-72C5-3082-E61E-215845703F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33265"/>
            <a:ext cx="10515600" cy="56793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Количественный состав - </a:t>
            </a:r>
            <a:r>
              <a:rPr lang="ru-RU" b="1" dirty="0"/>
              <a:t>размер</a:t>
            </a:r>
            <a:r>
              <a:rPr lang="ru-RU" dirty="0"/>
              <a:t>.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A49960B-56ED-1DDD-9918-6668DC3A3A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8539" y="942392"/>
            <a:ext cx="11262049" cy="5682343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ru-RU" sz="3300" b="1" dirty="0"/>
              <a:t>Дж. Морено</a:t>
            </a:r>
            <a:r>
              <a:rPr lang="ru-RU" sz="3300" dirty="0"/>
              <a:t>, автор социометрической методики, рассчитанной именно на применение в малых группах, упоминаются группы и по 30-40 человек (например, школьные классы). Максимальной количество в малой группе 50 человек - это и будет «верхним» пределом малой группы.</a:t>
            </a:r>
          </a:p>
          <a:p>
            <a:pPr marL="0" indent="0">
              <a:buNone/>
            </a:pPr>
            <a:r>
              <a:rPr lang="ru-RU" sz="3300" dirty="0"/>
              <a:t>Минимальный предел – это </a:t>
            </a:r>
            <a:r>
              <a:rPr lang="ru-RU" sz="3300" b="1" dirty="0"/>
              <a:t>2 человека (</a:t>
            </a:r>
            <a:r>
              <a:rPr lang="ru-RU" sz="3300" dirty="0"/>
              <a:t>диада). </a:t>
            </a:r>
          </a:p>
          <a:p>
            <a:pPr marL="0" indent="0">
              <a:buNone/>
            </a:pPr>
            <a:r>
              <a:rPr lang="ru-RU" sz="3300" b="1" dirty="0"/>
              <a:t>Диада</a:t>
            </a:r>
            <a:r>
              <a:rPr lang="ru-RU" sz="3300" dirty="0"/>
              <a:t> - это группа, которая состоит из двух человек. Диады имеют следующие характерные черты:</a:t>
            </a:r>
          </a:p>
          <a:p>
            <a:pPr marL="0" indent="0">
              <a:buNone/>
            </a:pPr>
            <a:r>
              <a:rPr lang="ru-RU" sz="3300" dirty="0"/>
              <a:t>- ей свойственна хрупкость;</a:t>
            </a:r>
          </a:p>
          <a:p>
            <a:pPr marL="0" indent="0">
              <a:buNone/>
            </a:pPr>
            <a:r>
              <a:rPr lang="ru-RU" sz="3300" dirty="0"/>
              <a:t>- требует постоянных отношений между партнерами;</a:t>
            </a:r>
          </a:p>
          <a:p>
            <a:pPr marL="0" indent="0">
              <a:buNone/>
            </a:pPr>
            <a:r>
              <a:rPr lang="ru-RU" sz="3300" dirty="0"/>
              <a:t>- необходимы позитивные отношения между партнерами;</a:t>
            </a:r>
          </a:p>
          <a:p>
            <a:pPr marL="0" indent="0">
              <a:buNone/>
            </a:pPr>
            <a:r>
              <a:rPr lang="ru-RU" sz="3300" dirty="0"/>
              <a:t>- условия диады позволяют достичь максимального удовлетворения партнеров по общению.</a:t>
            </a:r>
          </a:p>
          <a:p>
            <a:pPr marL="0" indent="0">
              <a:buNone/>
            </a:pPr>
            <a:r>
              <a:rPr lang="ru-RU" sz="3300" b="1" dirty="0"/>
              <a:t>Особенности триады.</a:t>
            </a:r>
          </a:p>
          <a:p>
            <a:pPr marL="0" indent="0">
              <a:buNone/>
            </a:pPr>
            <a:r>
              <a:rPr lang="ru-RU" sz="3300" dirty="0"/>
              <a:t>В триадах отношения более сложные, чем в диадах. Это связано с</a:t>
            </a:r>
          </a:p>
          <a:p>
            <a:pPr marL="0" indent="0">
              <a:buNone/>
            </a:pPr>
            <a:r>
              <a:rPr lang="ru-RU" sz="3300" dirty="0"/>
              <a:t>непосредственным сближением двух членов группы и исключением третьего из нее. Третий член группы играет одну из ролей:</a:t>
            </a:r>
          </a:p>
          <a:p>
            <a:pPr marL="0" indent="0">
              <a:buNone/>
            </a:pPr>
            <a:r>
              <a:rPr lang="ru-RU" sz="3300" dirty="0"/>
              <a:t>- оппортунист - использует других в своих интересах (оппортунист-беспринципный человек, приспособляющийся к обстоятельствам, соглашатель )</a:t>
            </a:r>
          </a:p>
          <a:p>
            <a:pPr marL="0" indent="0">
              <a:buNone/>
            </a:pPr>
            <a:r>
              <a:rPr lang="ru-RU" sz="3300" dirty="0"/>
              <a:t>- безучастный посредник;</a:t>
            </a:r>
          </a:p>
          <a:p>
            <a:pPr marL="0" indent="0">
              <a:buNone/>
            </a:pPr>
            <a:r>
              <a:rPr lang="ru-RU" sz="3300" dirty="0"/>
              <a:t>- тактик, который следует принципу «разделяй и властвуй».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3360958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602D5563-54A0-762A-2E32-A0F1A309CA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9918" y="1825625"/>
            <a:ext cx="11551298" cy="4667250"/>
          </a:xfrm>
        </p:spPr>
        <p:txBody>
          <a:bodyPr/>
          <a:lstStyle/>
          <a:p>
            <a:r>
              <a:rPr lang="ru-RU" dirty="0"/>
              <a:t>Структура малой группы— это совокупность связей, складывающихся в ней между индивидами. Поскольку основными сферами активности индивидов в малой группе являются совместная деятельность и общение, при исследовании малых групп наиболее часто выделяют структуру связей и отношений, порождаемых совместной деятельностью экономических, управленческих), и структуру связей, порождаемых общением и психологическими отношениями (например, отношений, ролевую и неформально-статусную структуру). </a:t>
            </a:r>
          </a:p>
        </p:txBody>
      </p:sp>
    </p:spTree>
    <p:extLst>
      <p:ext uri="{BB962C8B-B14F-4D97-AF65-F5344CB8AC3E}">
        <p14:creationId xmlns:p14="http://schemas.microsoft.com/office/powerpoint/2010/main" val="80207189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21F78C5-3A80-9377-3CF5-5F13C97079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Параметры для исследования малой группы: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CA203A3-CCD4-E147-B3AC-2374A60EA2E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социометрическая структура,</a:t>
            </a:r>
          </a:p>
          <a:p>
            <a:r>
              <a:rPr lang="ru-RU" dirty="0"/>
              <a:t>коммуникативная структура</a:t>
            </a:r>
          </a:p>
          <a:p>
            <a:r>
              <a:rPr lang="ru-RU" dirty="0"/>
              <a:t>ролевая структура группы</a:t>
            </a:r>
          </a:p>
          <a:p>
            <a:r>
              <a:rPr lang="ru-RU" dirty="0"/>
              <a:t>структура власти и влияния.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/>
              <a:t>ЗАДАНИЕ: изучить все перечисленные структуры и представить в презентации с примерами (можно использовать фильмы, кейсы). Учебник: Краснов А. В. Социальная психология: психология малых групп: учебное пособие / А. В. Краснов. </a:t>
            </a:r>
          </a:p>
        </p:txBody>
      </p:sp>
    </p:spTree>
    <p:extLst>
      <p:ext uri="{BB962C8B-B14F-4D97-AF65-F5344CB8AC3E}">
        <p14:creationId xmlns:p14="http://schemas.microsoft.com/office/powerpoint/2010/main" val="382754543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C9F6C83-1BB3-B246-D62F-81EC747B22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Содержательные характеристики малой группы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44919CC-8CE2-EEEB-578E-541BA3FE8C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667250"/>
          </a:xfrm>
        </p:spPr>
        <p:txBody>
          <a:bodyPr>
            <a:normAutofit fontScale="70000" lnSpcReduction="20000"/>
          </a:bodyPr>
          <a:lstStyle/>
          <a:p>
            <a:pPr marL="0" indent="0" algn="ctr">
              <a:lnSpc>
                <a:spcPct val="170000"/>
              </a:lnSpc>
              <a:spcBef>
                <a:spcPts val="0"/>
              </a:spcBef>
              <a:buNone/>
            </a:pPr>
            <a:r>
              <a:rPr lang="ru-RU" sz="2800" i="1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Мотивы, мотивация, стимулирование</a:t>
            </a:r>
            <a:endParaRPr lang="ru-RU" sz="20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ctr">
              <a:lnSpc>
                <a:spcPct val="170000"/>
              </a:lnSpc>
              <a:spcBef>
                <a:spcPts val="0"/>
              </a:spcBef>
              <a:buNone/>
            </a:pPr>
            <a:r>
              <a:rPr lang="ru-RU" sz="28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Нужда-потребность-мотив</a:t>
            </a:r>
            <a:endParaRPr lang="ru-RU" sz="20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70000"/>
              </a:lnSpc>
              <a:spcBef>
                <a:spcPts val="0"/>
              </a:spcBef>
            </a:pPr>
            <a:r>
              <a:rPr lang="ru-RU" sz="28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Наиболее простое определение мотива (мотива реакции) в рамках теории деятельности: «Мотив — это </a:t>
            </a:r>
            <a:r>
              <a:rPr lang="ru-RU" sz="2800" kern="1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опредмеченная</a:t>
            </a:r>
            <a:r>
              <a:rPr lang="ru-RU" sz="28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потребность» (А. Н. Леонтьев).</a:t>
            </a:r>
            <a:endParaRPr lang="ru-RU" sz="20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70000"/>
              </a:lnSpc>
              <a:spcBef>
                <a:spcPts val="0"/>
              </a:spcBef>
              <a:buNone/>
            </a:pPr>
            <a:r>
              <a:rPr lang="ru-RU" sz="28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ЗАДАНИЕ: рассмотреть различия в понятиях нужда-потребность-мотив, влияние мотивации на эффективность команды, групповые феномены: конформизм, социальная фасилитация, социальная ингибиция, социальное давление, эффект свидетеля, групповая поляризация, социальная </a:t>
            </a:r>
            <a:r>
              <a:rPr lang="ru-RU" sz="2800" kern="1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ленность</a:t>
            </a:r>
            <a:r>
              <a:rPr lang="ru-RU" sz="28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Представить результаты в презентации, проиллюстрировав их примерами (из фильмов или реальных кейсов из рабочих ситуаций родителей, знакомых). Учебник:  Ильин Е. П. И 46 Мотивация и мотивы. — СПб.: Питер, 2002 — 512 с. </a:t>
            </a:r>
            <a:endParaRPr lang="ru-RU" sz="20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70000"/>
              </a:lnSpc>
              <a:spcBef>
                <a:spcPts val="0"/>
              </a:spcBef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59133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DEE55E5-685F-20A7-1E64-456848FD92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Классификация групп</a:t>
            </a:r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D052C27D-176A-8AE1-5E9C-D3D9D15CFC5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89371" y="1559137"/>
            <a:ext cx="9610061" cy="49337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90980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1721213-6F08-CD44-9DE7-5591C1F3E4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Малая группа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7E5624C-3863-08DF-589E-F1A34224A1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10809303" cy="4351338"/>
          </a:xfrm>
        </p:spPr>
        <p:txBody>
          <a:bodyPr>
            <a:normAutofit fontScale="92500" lnSpcReduction="10000"/>
          </a:bodyPr>
          <a:lstStyle/>
          <a:p>
            <a:r>
              <a:rPr lang="ru-RU" dirty="0"/>
              <a:t>На заре становления социальной психологии Ч. Кули впервые выделил первичные группы (малые контактные группы), которые характеризуются интимными «лицом к лицу» контактами и сотрудничеством между людьми.</a:t>
            </a:r>
          </a:p>
          <a:p>
            <a:r>
              <a:rPr lang="ru-RU" dirty="0"/>
              <a:t>В противоположность западным коллегам, отечественные авторы вводили в определение малой группы понятие совместной деятельности и акцентировали внимание на социальной значимости этой деятельности, тем самым стремясь подчеркнуть социальную природу группы. так, малая группа – это малочисленная по своему составу социальная группа, члены которой объединены общей деятельностью и находятся в непосредственном, устойчивом контакте друг с другом, что является основой для возникновения как эмоциональных отношений в группе, так и особых групповых ценностей и норм поведения </a:t>
            </a:r>
          </a:p>
        </p:txBody>
      </p:sp>
    </p:spTree>
    <p:extLst>
      <p:ext uri="{BB962C8B-B14F-4D97-AF65-F5344CB8AC3E}">
        <p14:creationId xmlns:p14="http://schemas.microsoft.com/office/powerpoint/2010/main" val="10515450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B3B96A6-F92C-0AE7-8F48-06BA626284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Иерархия контактных групп (А. В. Петровский и К. К. Платонов )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16146E9-C03A-FF45-2852-BBEED83685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10853691" cy="4351338"/>
          </a:xfrm>
        </p:spPr>
        <p:txBody>
          <a:bodyPr>
            <a:normAutofit fontScale="85000" lnSpcReduction="20000"/>
          </a:bodyPr>
          <a:lstStyle/>
          <a:p>
            <a:r>
              <a:rPr lang="ru-RU" sz="2400" dirty="0"/>
              <a:t>I. Диффузная группа – межличностные отношения существуют, но не опосредуются содержанием групповой деятельности. Диффузные группы — это группы случайные, в которых люди объединены лишь общими эмоциями и переживаниями.</a:t>
            </a:r>
          </a:p>
          <a:p>
            <a:r>
              <a:rPr lang="ru-RU" sz="2400" dirty="0"/>
              <a:t>II. Ассоциация – межличностные отношения опосредуются личностно значимым для каждого содержанием групповой деятельности. Ассоциация - группа, в которой межличностные отношения опосредуют личностно-значимый для каждого содержание совместной деятельности. Роли и статусы в такой группе строго детерминированы, но от этого не зависит эффективность совместной деятельности. Ассоциация имеет свои групповые нормы и ценности, которые поддерживают ее функционирования и на которые ориентируются ее субъекты.</a:t>
            </a:r>
          </a:p>
          <a:p>
            <a:r>
              <a:rPr lang="ru-RU" sz="2400" dirty="0"/>
              <a:t>III. Корпорация – межличностные отношения опосредуются личностно значимым, но асоциальным по своим установкам содержанием групповой деятельности. Корпорация - это организованная группа, характерная замкнутостью, максимальной централизацией и авторитарностью руководства, противопоставляющая себя другим социальным общностям на основе своих </a:t>
            </a:r>
            <a:r>
              <a:rPr lang="ru-RU" sz="2400" dirty="0" err="1"/>
              <a:t>узкоиндивидуалистических</a:t>
            </a:r>
            <a:r>
              <a:rPr lang="ru-RU" sz="2400" dirty="0"/>
              <a:t> интересов.</a:t>
            </a:r>
          </a:p>
          <a:p>
            <a:r>
              <a:rPr lang="ru-RU" sz="2400" dirty="0"/>
              <a:t>IV. Коллектив – межличностные отношения опосредуются личностно значимым и общественно ценным содержанием групповой деятельности.</a:t>
            </a:r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41264057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AC43994-F74E-46D8-C6B9-D23051CAEC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Различия понятий «коллектив» и «команда»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3EE41E5-E068-3950-0435-1A42B1825A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10960223" cy="4351338"/>
          </a:xfrm>
        </p:spPr>
        <p:txBody>
          <a:bodyPr>
            <a:normAutofit fontScale="85000" lnSpcReduction="20000"/>
          </a:bodyPr>
          <a:lstStyle/>
          <a:p>
            <a:r>
              <a:rPr lang="ru-RU" dirty="0"/>
              <a:t>Первое понятие – «коллектив» – как высший уровень развития группы – использовалось в официальной и неофициальной отечественной науке и практике управления, второе – «команда» – преимущественно в зарубежной.</a:t>
            </a:r>
          </a:p>
          <a:p>
            <a:r>
              <a:rPr lang="ru-RU" dirty="0"/>
              <a:t>Различия между этими понятиями очень сложно уловить!</a:t>
            </a:r>
          </a:p>
          <a:p>
            <a:r>
              <a:rPr lang="ru-RU" dirty="0"/>
              <a:t>Вот как характеризует отличие авторский коллектив В. Л. Ситников, А. В. Комарова, Т. В. </a:t>
            </a:r>
            <a:r>
              <a:rPr lang="ru-RU" dirty="0" err="1"/>
              <a:t>Слотина</a:t>
            </a:r>
            <a:r>
              <a:rPr lang="ru-RU" dirty="0"/>
              <a:t>: «Основное отличие понятий «коллектив» и «команда» в степени автономности, независимости от уровня организации, от общества. Коллектив – это прежде всего ячейка общества, он не может действовать независимо от общества, не разделяя его интересов, а тем более вопреки целям общества. Команда же может быть совершенно автономной, а может входить как структурное подразделение в команду более широкого уровня. Ее цели могут соответствовать целям общества, а могут находиться с ними в антагонистических отношениях. Если коллектив – по определению – не может быть асоциален, то команда может быть совершенно асоциальна, т. е. ее действия могут быть направлены во вред окружающим». </a:t>
            </a:r>
          </a:p>
        </p:txBody>
      </p:sp>
    </p:spTree>
    <p:extLst>
      <p:ext uri="{BB962C8B-B14F-4D97-AF65-F5344CB8AC3E}">
        <p14:creationId xmlns:p14="http://schemas.microsoft.com/office/powerpoint/2010/main" val="10306684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00D7D43-4212-F4DA-EA50-B30FECD7F6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Различия между рабочей группой и командой (Д. Л. </a:t>
            </a:r>
            <a:r>
              <a:rPr lang="ru-RU" dirty="0" err="1"/>
              <a:t>Брэдфорд</a:t>
            </a:r>
            <a:r>
              <a:rPr lang="ru-RU" dirty="0"/>
              <a:t>, Дж. Р. </a:t>
            </a:r>
            <a:r>
              <a:rPr lang="ru-RU" dirty="0" err="1"/>
              <a:t>Катценбах</a:t>
            </a:r>
            <a:r>
              <a:rPr lang="ru-RU" dirty="0"/>
              <a:t>, Д. К. Смит): </a:t>
            </a:r>
          </a:p>
        </p:txBody>
      </p:sp>
      <p:graphicFrame>
        <p:nvGraphicFramePr>
          <p:cNvPr id="11" name="Объект 10">
            <a:extLst>
              <a:ext uri="{FF2B5EF4-FFF2-40B4-BE49-F238E27FC236}">
                <a16:creationId xmlns:a16="http://schemas.microsoft.com/office/drawing/2014/main" id="{3158250A-F702-4FBF-F9A1-321845AFD8C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36711994"/>
              </p:ext>
            </p:extLst>
          </p:nvPr>
        </p:nvGraphicFramePr>
        <p:xfrm>
          <a:off x="687280" y="2479728"/>
          <a:ext cx="10338786" cy="3041650"/>
        </p:xfrm>
        <a:graphic>
          <a:graphicData uri="http://schemas.openxmlformats.org/drawingml/2006/table">
            <a:tbl>
              <a:tblPr firstRow="1" firstCol="1" bandRow="1"/>
              <a:tblGrid>
                <a:gridCol w="4550545">
                  <a:extLst>
                    <a:ext uri="{9D8B030D-6E8A-4147-A177-3AD203B41FA5}">
                      <a16:colId xmlns:a16="http://schemas.microsoft.com/office/drawing/2014/main" val="2676033464"/>
                    </a:ext>
                  </a:extLst>
                </a:gridCol>
                <a:gridCol w="5788241">
                  <a:extLst>
                    <a:ext uri="{9D8B030D-6E8A-4147-A177-3AD203B41FA5}">
                      <a16:colId xmlns:a16="http://schemas.microsoft.com/office/drawing/2014/main" val="94722783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 b="1" kern="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Рабочая группа </a:t>
                      </a:r>
                      <a:endParaRPr lang="ru-RU" sz="2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 b="1" kern="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Команда</a:t>
                      </a:r>
                      <a:endParaRPr lang="ru-RU" sz="2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4738888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 kern="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Сильный, четко обозначенный лидер</a:t>
                      </a:r>
                      <a:endParaRPr lang="ru-RU" sz="2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 kern="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Соучастие в исполнении роли лидера всех членов</a:t>
                      </a:r>
                      <a:endParaRPr lang="ru-RU" sz="2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5266498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Индивидуальная ответственность</a:t>
                      </a:r>
                      <a:endParaRPr lang="ru-RU" sz="20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 kern="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Индивидуальная и взаимная</a:t>
                      </a:r>
                      <a:endParaRPr lang="ru-RU" sz="2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 kern="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ответственность</a:t>
                      </a:r>
                      <a:endParaRPr lang="ru-RU" sz="2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8753277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Индивидуально произведенные</a:t>
                      </a:r>
                      <a:endParaRPr lang="ru-RU" sz="20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продукты труда</a:t>
                      </a:r>
                      <a:endParaRPr lang="ru-RU" sz="20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 kern="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Совместно произведенные продукты труда</a:t>
                      </a:r>
                      <a:endParaRPr lang="ru-RU" sz="2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793034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 kern="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Совещание проводит лидер</a:t>
                      </a:r>
                      <a:endParaRPr lang="ru-RU" sz="2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 kern="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Лидер поощряет открытое обсуждение и активное участие в решении проблем в ходе совещания</a:t>
                      </a:r>
                      <a:endParaRPr lang="ru-RU" sz="2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56899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 kern="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Обсуждает, решает и делегирует</a:t>
                      </a:r>
                      <a:endParaRPr lang="ru-RU" sz="2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Совместно делает реальное дело</a:t>
                      </a:r>
                      <a:endParaRPr lang="ru-RU" sz="20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934068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737242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4EEDC512-FC7C-9DE8-2E4A-34F63DCE90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4"/>
            <a:ext cx="10915835" cy="4726095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sz="4000" b="1" dirty="0"/>
              <a:t>В команде есть три основных отличия: </a:t>
            </a:r>
            <a:endParaRPr lang="ru-RU" b="1" dirty="0"/>
          </a:p>
          <a:p>
            <a:r>
              <a:rPr lang="ru-RU" dirty="0"/>
              <a:t>четкое разделение ответственности, </a:t>
            </a:r>
          </a:p>
          <a:p>
            <a:r>
              <a:rPr lang="ru-RU" dirty="0"/>
              <a:t>самоорганизация (</a:t>
            </a:r>
            <a:r>
              <a:rPr lang="ru-RU" dirty="0" err="1"/>
              <a:t>саморегулируемость</a:t>
            </a:r>
            <a:r>
              <a:rPr lang="ru-RU" dirty="0"/>
              <a:t>) </a:t>
            </a:r>
          </a:p>
          <a:p>
            <a:r>
              <a:rPr lang="ru-RU" dirty="0"/>
              <a:t>субъект-субъектные отношения. «Относись к человеку не как к средству, но как к цели» - </a:t>
            </a:r>
            <a:r>
              <a:rPr lang="ru-RU" b="1" dirty="0" err="1"/>
              <a:t>И.Кант</a:t>
            </a:r>
            <a:r>
              <a:rPr lang="ru-RU" b="1" dirty="0"/>
              <a:t>. </a:t>
            </a:r>
          </a:p>
          <a:p>
            <a:pPr marL="0" indent="0">
              <a:buNone/>
            </a:pPr>
            <a:r>
              <a:rPr lang="ru-RU" b="1" dirty="0" err="1"/>
              <a:t>Карлоф</a:t>
            </a:r>
            <a:r>
              <a:rPr lang="ru-RU" b="1" dirty="0"/>
              <a:t> Б., </a:t>
            </a:r>
            <a:r>
              <a:rPr lang="ru-RU" b="1" dirty="0" err="1"/>
              <a:t>Седерберг</a:t>
            </a:r>
            <a:r>
              <a:rPr lang="ru-RU" b="1" dirty="0"/>
              <a:t> С.: «Команда имеет общие черты с группой (история, нормы, будущее и т. п.), однако в команде более постоянный персонал, более жесткое распределение ролей, более ясная и формальная цель. Члены команды сыгранны. Со стороны их также воспринимают как членов команды. </a:t>
            </a:r>
          </a:p>
          <a:p>
            <a:pPr marL="0" indent="0">
              <a:buNone/>
            </a:pPr>
            <a:r>
              <a:rPr lang="ru-RU" b="1" dirty="0"/>
              <a:t>Члены команды воспринимают участие в команде как вознаграждение. Команда стремится к общей цели. Члены команды действуют одинаково по отношению к окружению, все горды тем, что вместе могут добиться большего, чем в одиночку. В команде удовлетворяются потребности личности в причастности, уважении, успехе, даже если успех совместный. </a:t>
            </a:r>
          </a:p>
          <a:p>
            <a:pPr marL="0" indent="0">
              <a:buNone/>
            </a:pPr>
            <a:r>
              <a:rPr lang="ru-RU" b="1" dirty="0"/>
              <a:t>В команде, как правило, есть «примадонны», которых терпят до тех пор, пока их вклад оценивается выше, чем психологические издержки от их манер».</a:t>
            </a:r>
          </a:p>
        </p:txBody>
      </p:sp>
    </p:spTree>
    <p:extLst>
      <p:ext uri="{BB962C8B-B14F-4D97-AF65-F5344CB8AC3E}">
        <p14:creationId xmlns:p14="http://schemas.microsoft.com/office/powerpoint/2010/main" val="19009387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0B862C9-1515-79E1-7EC0-8AF00A115D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69182"/>
            <a:ext cx="10515600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Принципы работы команды (Зинкевич-Евстигнеева Т. Д., Фролов Д. Ф., </a:t>
            </a:r>
            <a:r>
              <a:rPr lang="ru-RU" dirty="0" err="1"/>
              <a:t>Грабенко</a:t>
            </a:r>
            <a:r>
              <a:rPr lang="ru-RU" dirty="0"/>
              <a:t> Т. М.):</a:t>
            </a:r>
          </a:p>
        </p:txBody>
      </p:sp>
      <p:graphicFrame>
        <p:nvGraphicFramePr>
          <p:cNvPr id="4" name="Объект 3">
            <a:extLst>
              <a:ext uri="{FF2B5EF4-FFF2-40B4-BE49-F238E27FC236}">
                <a16:creationId xmlns:a16="http://schemas.microsoft.com/office/drawing/2014/main" id="{6B1D609D-447F-FB0C-A2F2-C2A1690B770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63549018"/>
              </p:ext>
            </p:extLst>
          </p:nvPr>
        </p:nvGraphicFramePr>
        <p:xfrm>
          <a:off x="316637" y="1690688"/>
          <a:ext cx="11558726" cy="4912995"/>
        </p:xfrm>
        <a:graphic>
          <a:graphicData uri="http://schemas.openxmlformats.org/drawingml/2006/table">
            <a:tbl>
              <a:tblPr firstRow="1" firstCol="1" bandRow="1"/>
              <a:tblGrid>
                <a:gridCol w="3513925">
                  <a:extLst>
                    <a:ext uri="{9D8B030D-6E8A-4147-A177-3AD203B41FA5}">
                      <a16:colId xmlns:a16="http://schemas.microsoft.com/office/drawing/2014/main" val="614721998"/>
                    </a:ext>
                  </a:extLst>
                </a:gridCol>
                <a:gridCol w="8044801">
                  <a:extLst>
                    <a:ext uri="{9D8B030D-6E8A-4147-A177-3AD203B41FA5}">
                      <a16:colId xmlns:a16="http://schemas.microsoft.com/office/drawing/2014/main" val="2134831978"/>
                    </a:ext>
                  </a:extLst>
                </a:gridCol>
              </a:tblGrid>
              <a:tr h="1194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 b="1" kern="0" dirty="0">
                          <a:effectLst/>
                          <a:latin typeface="Times New Roman" panose="02020603050405020304" pitchFamily="18" charset="0"/>
                          <a:ea typeface="TimesNewRomanPSMT"/>
                          <a:cs typeface="Times New Roman" panose="02020603050405020304" pitchFamily="18" charset="0"/>
                        </a:rPr>
                        <a:t>Принципы работы команды</a:t>
                      </a:r>
                      <a:endParaRPr lang="ru-RU" sz="20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011" marR="440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 b="1" kern="0" dirty="0">
                          <a:effectLst/>
                          <a:latin typeface="Times New Roman" panose="02020603050405020304" pitchFamily="18" charset="0"/>
                          <a:ea typeface="TimesNewRomanPSMT"/>
                          <a:cs typeface="Times New Roman" panose="02020603050405020304" pitchFamily="18" charset="0"/>
                        </a:rPr>
                        <a:t>Содержание </a:t>
                      </a:r>
                      <a:endParaRPr lang="ru-RU" sz="20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011" marR="440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39632470"/>
                  </a:ext>
                </a:extLst>
              </a:tr>
              <a:tr h="68701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 kern="0" dirty="0">
                          <a:effectLst/>
                          <a:latin typeface="Times New Roman" panose="02020603050405020304" pitchFamily="18" charset="0"/>
                          <a:ea typeface="TimesNewRomanPSMT"/>
                          <a:cs typeface="Times New Roman" panose="02020603050405020304" pitchFamily="18" charset="0"/>
                        </a:rPr>
                        <a:t>Добровольность вхождения в команду </a:t>
                      </a:r>
                      <a:endParaRPr lang="ru-RU" sz="20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011" marR="440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 b="1" ker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Ключевой принцип формирования команды.</a:t>
                      </a:r>
                      <a:endParaRPr lang="ru-RU" sz="2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 kern="0">
                          <a:effectLst/>
                          <a:latin typeface="Times New Roman" panose="02020603050405020304" pitchFamily="18" charset="0"/>
                          <a:ea typeface="TimesNewRomanPSMT"/>
                          <a:cs typeface="Times New Roman" panose="02020603050405020304" pitchFamily="18" charset="0"/>
                        </a:rPr>
                        <a:t>В состав команды может быть включен только тот кандидат, кто добровольно изъявил готовность войти в состав команды на основе осведомленности и понимания всех условий ее деятельности. </a:t>
                      </a:r>
                      <a:endParaRPr lang="ru-RU" sz="2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011" marR="440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36910439"/>
                  </a:ext>
                </a:extLst>
              </a:tr>
              <a:tr h="62181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 kern="0" dirty="0">
                          <a:effectLst/>
                          <a:latin typeface="Times New Roman" panose="02020603050405020304" pitchFamily="18" charset="0"/>
                          <a:ea typeface="TimesNewRomanPSMT"/>
                          <a:cs typeface="Times New Roman" panose="02020603050405020304" pitchFamily="18" charset="0"/>
                        </a:rPr>
                        <a:t>Коллективное исполнение работы</a:t>
                      </a:r>
                      <a:endParaRPr lang="ru-RU" sz="20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011" marR="440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 kern="0" dirty="0">
                          <a:effectLst/>
                          <a:latin typeface="Times New Roman" panose="02020603050405020304" pitchFamily="18" charset="0"/>
                          <a:ea typeface="TimesNewRomanPSMT"/>
                          <a:cs typeface="Times New Roman" panose="02020603050405020304" pitchFamily="18" charset="0"/>
                        </a:rPr>
                        <a:t>Каждый член команды выполняет ту часть общего задания, которую ему поручила команда, а не ту, что он обычно исполнял по заданию административного начальства (последнее не исключается и в рамках команды)</a:t>
                      </a:r>
                      <a:endParaRPr lang="ru-RU" sz="20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011" marR="440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54692997"/>
                  </a:ext>
                </a:extLst>
              </a:tr>
              <a:tr h="37062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 kern="0" dirty="0">
                          <a:effectLst/>
                          <a:latin typeface="Times New Roman" panose="02020603050405020304" pitchFamily="18" charset="0"/>
                          <a:ea typeface="TimesNewRomanPSMT"/>
                          <a:cs typeface="Times New Roman" panose="02020603050405020304" pitchFamily="18" charset="0"/>
                        </a:rPr>
                        <a:t>Коллективная ответственность</a:t>
                      </a:r>
                      <a:endParaRPr lang="ru-RU" sz="20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011" marR="440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 kern="0">
                          <a:effectLst/>
                          <a:latin typeface="Times New Roman" panose="02020603050405020304" pitchFamily="18" charset="0"/>
                          <a:ea typeface="TimesNewRomanPSMT"/>
                          <a:cs typeface="Times New Roman" panose="02020603050405020304" pitchFamily="18" charset="0"/>
                        </a:rPr>
                        <a:t>Вся команда теряет в доверии, стимулировании, в общественном признании, если задание не выполнено по вине любого из членов команды. </a:t>
                      </a:r>
                      <a:endParaRPr lang="ru-RU" sz="2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011" marR="440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05780328"/>
                  </a:ext>
                </a:extLst>
              </a:tr>
              <a:tr h="49621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 kern="0">
                          <a:effectLst/>
                          <a:latin typeface="Times New Roman" panose="02020603050405020304" pitchFamily="18" charset="0"/>
                          <a:ea typeface="TimesNewRomanPSMT"/>
                          <a:cs typeface="Times New Roman" panose="02020603050405020304" pitchFamily="18" charset="0"/>
                        </a:rPr>
                        <a:t>Ориентированность оплаты труда на конечный результат общекомандной работы</a:t>
                      </a:r>
                      <a:endParaRPr lang="ru-RU" sz="2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011" marR="440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 kern="0" dirty="0">
                          <a:effectLst/>
                          <a:latin typeface="Times New Roman" panose="02020603050405020304" pitchFamily="18" charset="0"/>
                          <a:ea typeface="TimesNewRomanPSMT"/>
                          <a:cs typeface="Times New Roman" panose="02020603050405020304" pitchFamily="18" charset="0"/>
                        </a:rPr>
                        <a:t>Все члены команды, независимо от занимаемых должностей, «приобретают», если команда в целом работала эффективно, и «теряют», если команда не достигла результата. </a:t>
                      </a:r>
                      <a:endParaRPr lang="ru-RU" sz="20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011" marR="440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5152339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377948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8E32AF9-A828-7DF7-D57A-C51A628F92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Принципы работы команды </a:t>
            </a:r>
          </a:p>
        </p:txBody>
      </p:sp>
      <p:graphicFrame>
        <p:nvGraphicFramePr>
          <p:cNvPr id="4" name="Объект 3">
            <a:extLst>
              <a:ext uri="{FF2B5EF4-FFF2-40B4-BE49-F238E27FC236}">
                <a16:creationId xmlns:a16="http://schemas.microsoft.com/office/drawing/2014/main" id="{EF5CD5F1-4947-7DC9-9850-8BE9D9B1E26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1254219"/>
              </p:ext>
            </p:extLst>
          </p:nvPr>
        </p:nvGraphicFramePr>
        <p:xfrm>
          <a:off x="516384" y="1994000"/>
          <a:ext cx="11159231" cy="4602988"/>
        </p:xfrm>
        <a:graphic>
          <a:graphicData uri="http://schemas.openxmlformats.org/drawingml/2006/table">
            <a:tbl>
              <a:tblPr firstRow="1" firstCol="1" bandRow="1"/>
              <a:tblGrid>
                <a:gridCol w="4395625">
                  <a:extLst>
                    <a:ext uri="{9D8B030D-6E8A-4147-A177-3AD203B41FA5}">
                      <a16:colId xmlns:a16="http://schemas.microsoft.com/office/drawing/2014/main" val="1705598082"/>
                    </a:ext>
                  </a:extLst>
                </a:gridCol>
                <a:gridCol w="6763606">
                  <a:extLst>
                    <a:ext uri="{9D8B030D-6E8A-4147-A177-3AD203B41FA5}">
                      <a16:colId xmlns:a16="http://schemas.microsoft.com/office/drawing/2014/main" val="2154372911"/>
                    </a:ext>
                  </a:extLst>
                </a:gridCol>
              </a:tblGrid>
              <a:tr h="1194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 b="1" kern="0">
                          <a:effectLst/>
                          <a:latin typeface="Times New Roman" panose="02020603050405020304" pitchFamily="18" charset="0"/>
                          <a:ea typeface="TimesNewRomanPSMT"/>
                          <a:cs typeface="Times New Roman" panose="02020603050405020304" pitchFamily="18" charset="0"/>
                        </a:rPr>
                        <a:t>Принципы работы команды</a:t>
                      </a:r>
                      <a:endParaRPr lang="ru-RU" sz="2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011" marR="440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 b="1" kern="0">
                          <a:effectLst/>
                          <a:latin typeface="Times New Roman" panose="02020603050405020304" pitchFamily="18" charset="0"/>
                          <a:ea typeface="TimesNewRomanPSMT"/>
                          <a:cs typeface="Times New Roman" panose="02020603050405020304" pitchFamily="18" charset="0"/>
                        </a:rPr>
                        <a:t>Содержание </a:t>
                      </a:r>
                      <a:endParaRPr lang="ru-RU" sz="2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011" marR="440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5455528"/>
                  </a:ext>
                </a:extLst>
              </a:tr>
              <a:tr h="131497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 kern="0" dirty="0">
                          <a:effectLst/>
                          <a:latin typeface="Times New Roman" panose="02020603050405020304" pitchFamily="18" charset="0"/>
                          <a:ea typeface="TimesNewRomanPSMT"/>
                          <a:cs typeface="Times New Roman" panose="02020603050405020304" pitchFamily="18" charset="0"/>
                        </a:rPr>
                        <a:t>Достойная значимость (стимул) стимулирования команды за конечный результат</a:t>
                      </a:r>
                      <a:endParaRPr lang="ru-RU" sz="20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011" marR="440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 kern="0" dirty="0">
                          <a:effectLst/>
                          <a:latin typeface="Times New Roman" panose="02020603050405020304" pitchFamily="18" charset="0"/>
                          <a:ea typeface="TimesNewRomanPSMT"/>
                          <a:cs typeface="Times New Roman" panose="02020603050405020304" pitchFamily="18" charset="0"/>
                        </a:rPr>
                        <a:t>Руководство должно обладать информацией о стимулах, значимых для кандидатов в члены команды. На основании этой информации составляется «фонд стимулирования». </a:t>
                      </a:r>
                      <a:endParaRPr lang="ru-RU" sz="20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 kern="0" dirty="0">
                          <a:effectLst/>
                          <a:latin typeface="Times New Roman" panose="02020603050405020304" pitchFamily="18" charset="0"/>
                          <a:ea typeface="TimesNewRomanPSMT"/>
                          <a:cs typeface="Times New Roman" panose="02020603050405020304" pitchFamily="18" charset="0"/>
                        </a:rPr>
                        <a:t>В качестве достойных стимулов могут выступать не только деньги, но другие способы поощрения, основанные на хобби, амбициях и предпочтениях кандидатов. Нередко общественное признание оказывается более ценным стимулом, чем материальная оплата. </a:t>
                      </a:r>
                      <a:endParaRPr lang="ru-RU" sz="20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011" marR="440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99145162"/>
                  </a:ext>
                </a:extLst>
              </a:tr>
              <a:tr h="37062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 kern="0">
                          <a:effectLst/>
                          <a:latin typeface="Times New Roman" panose="02020603050405020304" pitchFamily="18" charset="0"/>
                          <a:ea typeface="TimesNewRomanPSMT"/>
                          <a:cs typeface="Times New Roman" panose="02020603050405020304" pitchFamily="18" charset="0"/>
                        </a:rPr>
                        <a:t>Автономное самоуправление команды</a:t>
                      </a:r>
                      <a:endParaRPr lang="ru-RU" sz="2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011" marR="440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 kern="0">
                          <a:effectLst/>
                          <a:latin typeface="Times New Roman" panose="02020603050405020304" pitchFamily="18" charset="0"/>
                          <a:ea typeface="TimesNewRomanPSMT"/>
                          <a:cs typeface="Times New Roman" panose="02020603050405020304" pitchFamily="18" charset="0"/>
                        </a:rPr>
                        <a:t>Деятельностью членов команды управляет ее руководитель (лидер), а не административное начальство организации</a:t>
                      </a:r>
                      <a:endParaRPr lang="ru-RU" sz="2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011" marR="440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80836166"/>
                  </a:ext>
                </a:extLst>
              </a:tr>
              <a:tr h="37062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 kern="0">
                          <a:effectLst/>
                          <a:latin typeface="Times New Roman" panose="02020603050405020304" pitchFamily="18" charset="0"/>
                          <a:ea typeface="TimesNewRomanPSMT"/>
                          <a:cs typeface="Times New Roman" panose="02020603050405020304" pitchFamily="18" charset="0"/>
                        </a:rPr>
                        <a:t>Повышенная исполнительская дисциплина</a:t>
                      </a:r>
                      <a:endParaRPr lang="ru-RU" sz="2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011" marR="440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 kern="0" dirty="0">
                          <a:effectLst/>
                          <a:latin typeface="Times New Roman" panose="02020603050405020304" pitchFamily="18" charset="0"/>
                          <a:ea typeface="TimesNewRomanPSMT"/>
                          <a:cs typeface="Times New Roman" panose="02020603050405020304" pitchFamily="18" charset="0"/>
                        </a:rPr>
                        <a:t>Каждый член команды отвечает за конечный общекомандный результат. Данный принцип добровольно принимается каждым членом команды </a:t>
                      </a:r>
                      <a:endParaRPr lang="ru-RU" sz="20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011" marR="440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4311933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1297857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</TotalTime>
  <Words>1865</Words>
  <Application>Microsoft Office PowerPoint</Application>
  <PresentationFormat>Широкоэкранный</PresentationFormat>
  <Paragraphs>148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3" baseType="lpstr">
      <vt:lpstr>Arial</vt:lpstr>
      <vt:lpstr>Calibri</vt:lpstr>
      <vt:lpstr>Calibri Light</vt:lpstr>
      <vt:lpstr>Times New Roman</vt:lpstr>
      <vt:lpstr>Тема Office</vt:lpstr>
      <vt:lpstr>Психология командной работы</vt:lpstr>
      <vt:lpstr>Классификация групп</vt:lpstr>
      <vt:lpstr>Малая группа</vt:lpstr>
      <vt:lpstr>Иерархия контактных групп (А. В. Петровский и К. К. Платонов )</vt:lpstr>
      <vt:lpstr>Различия понятий «коллектив» и «команда»</vt:lpstr>
      <vt:lpstr>Различия между рабочей группой и командой (Д. Л. Брэдфорд, Дж. Р. Катценбах, Д. К. Смит): </vt:lpstr>
      <vt:lpstr>Презентация PowerPoint</vt:lpstr>
      <vt:lpstr>Принципы работы команды (Зинкевич-Евстигнеева Т. Д., Фролов Д. Ф., Грабенко Т. М.):</vt:lpstr>
      <vt:lpstr>Принципы работы команды </vt:lpstr>
      <vt:lpstr>«Плюсы» и «минусы» организации команды</vt:lpstr>
      <vt:lpstr>«Плюсы» и «минусы» организации команды</vt:lpstr>
      <vt:lpstr>Структурные элементы группы: </vt:lpstr>
      <vt:lpstr>Презентация PowerPoint</vt:lpstr>
      <vt:lpstr>Формальные характеристики</vt:lpstr>
      <vt:lpstr>Количественный состав - размер.</vt:lpstr>
      <vt:lpstr>Презентация PowerPoint</vt:lpstr>
      <vt:lpstr>Параметры для исследования малой группы:</vt:lpstr>
      <vt:lpstr>Содержательные характеристики малой группы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Психология командной работы</dc:title>
  <dc:creator>Каирова Ирина Александровна</dc:creator>
  <cp:lastModifiedBy>Каирова Ирина Александровна</cp:lastModifiedBy>
  <cp:revision>5</cp:revision>
  <dcterms:created xsi:type="dcterms:W3CDTF">2023-10-04T07:54:06Z</dcterms:created>
  <dcterms:modified xsi:type="dcterms:W3CDTF">2024-02-20T07:45:25Z</dcterms:modified>
</cp:coreProperties>
</file>