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78" r:id="rId5"/>
    <p:sldId id="257" r:id="rId6"/>
    <p:sldId id="260" r:id="rId7"/>
    <p:sldId id="263" r:id="rId8"/>
    <p:sldId id="261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62" r:id="rId22"/>
    <p:sldId id="276" r:id="rId23"/>
    <p:sldId id="277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5ACC88-5025-16C9-392D-26EFE6AB0C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BEBEBBE-23B7-792B-81F9-6F1A786365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C53CA49-22E4-52F1-F0B8-300596C86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35BF5-6A04-4893-90CB-AABBE2DE15A7}" type="datetimeFigureOut">
              <a:rPr lang="ru-RU" smtClean="0"/>
              <a:t>22.05.2024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C9CF5AB-8FA2-C473-BC88-B48C5B5EE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0AA99F6-1E06-4E34-DC6E-0DE866412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AD4AE-A8A5-4824-AC15-FB2DC2453F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895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9F25B3-FFFD-728A-2585-F48383851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6FEEC51-3B9D-439A-06F3-C03B15BDE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BDE4DCC-1C6E-8AA3-0DA6-374ED0247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35BF5-6A04-4893-90CB-AABBE2DE15A7}" type="datetimeFigureOut">
              <a:rPr lang="ru-RU" smtClean="0"/>
              <a:t>22.05.2024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2779249-A4CB-ADED-ADED-FAD47C3E8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F1F06F6-569A-8A54-0647-44407815E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AD4AE-A8A5-4824-AC15-FB2DC2453F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531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20AF823-C1AD-23CA-901C-39DC31CED8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D0DD9D3-CBEC-F098-61D6-300E8DBCD0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CC5CE4D-68CA-B71B-2E7A-68E9135E9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35BF5-6A04-4893-90CB-AABBE2DE15A7}" type="datetimeFigureOut">
              <a:rPr lang="ru-RU" smtClean="0"/>
              <a:t>22.05.2024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67B2DA6-10C3-041A-1AC6-965FB9E46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0D7C69B-8112-9727-C375-FCEF02465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AD4AE-A8A5-4824-AC15-FB2DC2453F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843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6B5645-CD21-2C9F-A2C7-5861B92D9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708644A-78F8-FB61-AF65-EC7293D6CD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759F959-F681-897E-747A-3C03A5AFD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35BF5-6A04-4893-90CB-AABBE2DE15A7}" type="datetimeFigureOut">
              <a:rPr lang="ru-RU" smtClean="0"/>
              <a:t>22.05.2024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94EDD6C-DD5B-7ACD-DD37-948B28D4A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737E65B-9A58-E011-8571-B69A5DEFE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AD4AE-A8A5-4824-AC15-FB2DC2453F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908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9F1901-573E-B65B-1AD5-75B28EE57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2C32D4F-C1E3-C182-3C4A-6731DBB92C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6D03D25-2682-5C83-2B8A-2E0B2DA83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35BF5-6A04-4893-90CB-AABBE2DE15A7}" type="datetimeFigureOut">
              <a:rPr lang="ru-RU" smtClean="0"/>
              <a:t>22.05.2024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43545F0-3C56-1A5E-217F-FBE02EE7D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0B4756B-13BD-11C8-6283-8BB849DAF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AD4AE-A8A5-4824-AC15-FB2DC2453F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208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F21A0C-0C34-3E92-93D2-00BBAC80E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C0D7361-4D37-38DD-D4BD-861AEE2EB9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AC660CF-FC8D-025A-66C5-768477FA0D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78FA151-330C-7C94-6EEE-99D4790B8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35BF5-6A04-4893-90CB-AABBE2DE15A7}" type="datetimeFigureOut">
              <a:rPr lang="ru-RU" smtClean="0"/>
              <a:t>22.05.2024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DAF35CF-F681-3DE0-88AA-4157855B7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412700D-B311-37BB-CB23-4C4B6A767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AD4AE-A8A5-4824-AC15-FB2DC2453F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887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9F916F-9150-064A-6A34-DDDEDD055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E43F024-E22D-8598-8071-FD8B207AB4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BD9CF16-7208-2E14-BD96-E5BECADA88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B9716DD-EB5A-CAD8-7212-0C320BBA1D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2A25756-D372-EE1F-6093-7D924C0C7C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A21AAA2-2FFF-2345-64A2-F9E0B8BAD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35BF5-6A04-4893-90CB-AABBE2DE15A7}" type="datetimeFigureOut">
              <a:rPr lang="ru-RU" smtClean="0"/>
              <a:t>22.05.2024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1CC9488-A0ED-CBC8-FD40-EBFF41AB6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AB05895-C8DC-40DE-28F0-DABA0975F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AD4AE-A8A5-4824-AC15-FB2DC2453F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36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EAAA74-EAC7-F0D0-AA5F-23484E29E5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C1F548D-23D5-BA39-3A38-E80618C23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35BF5-6A04-4893-90CB-AABBE2DE15A7}" type="datetimeFigureOut">
              <a:rPr lang="ru-RU" smtClean="0"/>
              <a:t>22.05.2024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736A021-DBF8-37F7-C293-3AA8113ED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C97C4F2-A31C-2512-1DFC-C14E1A83E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AD4AE-A8A5-4824-AC15-FB2DC2453F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890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4328216-F8DA-AB67-C85E-89E42DD0C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35BF5-6A04-4893-90CB-AABBE2DE15A7}" type="datetimeFigureOut">
              <a:rPr lang="ru-RU" smtClean="0"/>
              <a:t>22.05.2024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2F1607C-35E1-014C-E157-B53A01890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9A6EA93-3E7C-930C-911D-8B2B63DA1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AD4AE-A8A5-4824-AC15-FB2DC2453F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702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5C3A9C-8ADA-3A26-27F4-1BD840418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0A689E2-24BF-E82C-6135-3E963A8D46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8660DAB-0DC9-B061-C98B-870263B043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A7B9E52-2A40-B584-01DC-5944DFA8E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35BF5-6A04-4893-90CB-AABBE2DE15A7}" type="datetimeFigureOut">
              <a:rPr lang="ru-RU" smtClean="0"/>
              <a:t>22.05.2024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8FCE815-D49A-AC4A-5A9A-338E5A0C4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33700EC-BEEC-6FF7-7A5B-0BD48D80B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AD4AE-A8A5-4824-AC15-FB2DC2453F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297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B7A81A-CC82-3E0C-8CE2-958602CFB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58DB875-218B-237B-F98A-3B531EAB07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30E8EF8-9779-23E1-E688-9D19347ACF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15F4AA6-B90E-B942-E04D-43C274AF9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35BF5-6A04-4893-90CB-AABBE2DE15A7}" type="datetimeFigureOut">
              <a:rPr lang="ru-RU" smtClean="0"/>
              <a:t>22.05.2024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98EF725-B230-0613-FD8E-EF019C3E8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B63D3CE-54D9-434C-6118-C9D3700BB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AD4AE-A8A5-4824-AC15-FB2DC2453F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144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B62FD7-E351-5F21-D431-B39A3A0FD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160CADC-7F6B-F57E-5478-820C00E62A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DD26E39-D3BF-1A2C-17E7-93D43804F2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35BF5-6A04-4893-90CB-AABBE2DE15A7}" type="datetimeFigureOut">
              <a:rPr lang="ru-RU" smtClean="0"/>
              <a:t>22.05.2024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BE0A142-E9D1-CF2A-DFEF-C8DD6DD63F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9AEB9E2-69E8-4667-C792-0DBF3408F0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8AD4AE-A8A5-4824-AC15-FB2DC2453F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825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4D220E-16EC-06BA-DDFD-9E1DB8BEEB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868362"/>
            <a:ext cx="9144000" cy="2387600"/>
          </a:xfrm>
        </p:spPr>
        <p:txBody>
          <a:bodyPr/>
          <a:lstStyle/>
          <a:p>
            <a:r>
              <a:rPr lang="ru-RU" dirty="0"/>
              <a:t>ПРОЕКТНЫЙ МЕНЕДЖМЕНТ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096556C-138C-A312-F2F8-09408A589A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255962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Понятие и классификация проектов</a:t>
            </a:r>
          </a:p>
          <a:p>
            <a:r>
              <a:rPr lang="ru-RU" dirty="0"/>
              <a:t>Области управления проектом</a:t>
            </a:r>
          </a:p>
          <a:p>
            <a:r>
              <a:rPr lang="ru-RU" dirty="0"/>
              <a:t>Жизненный цикл проекта</a:t>
            </a:r>
          </a:p>
          <a:p>
            <a:r>
              <a:rPr lang="ru-RU" dirty="0"/>
              <a:t>Методы предпроектного анализа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77B14B6-E074-1F4E-5D03-BF94C39354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9127" y="5132080"/>
            <a:ext cx="1140051" cy="1207113"/>
          </a:xfrm>
          <a:prstGeom prst="rect">
            <a:avLst/>
          </a:prstGeom>
        </p:spPr>
      </p:pic>
      <p:pic>
        <p:nvPicPr>
          <p:cNvPr id="5" name="Picture 2" descr="D:\ФОТОГРАФИИ\PR\Лого кафедра.png">
            <a:extLst>
              <a:ext uri="{FF2B5EF4-FFF2-40B4-BE49-F238E27FC236}">
                <a16:creationId xmlns:a16="http://schemas.microsoft.com/office/drawing/2014/main" id="{17489CC5-86DE-E380-92DE-6367E0BD80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0962" y="5410014"/>
            <a:ext cx="1251751" cy="651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7971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9488203-7512-838D-3C5F-9A596CB5BB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2992" y="150921"/>
            <a:ext cx="5181600" cy="5573281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dirty="0"/>
              <a:t>1. </a:t>
            </a:r>
            <a:r>
              <a:rPr lang="ru-RU" sz="2000" b="1" dirty="0"/>
              <a:t>Инициация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000" dirty="0"/>
              <a:t>Описание ситуации и постановка проблемы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000" dirty="0"/>
              <a:t>Формулирование идеи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000" dirty="0"/>
              <a:t>Формирование команды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000" dirty="0"/>
              <a:t>Идентификация стейкхолдеров и заказчика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dirty="0"/>
              <a:t>2. </a:t>
            </a:r>
            <a:r>
              <a:rPr lang="ru-RU" sz="2000" b="1" dirty="0"/>
              <a:t>Планирование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000" dirty="0"/>
              <a:t>Формулирование цели проекта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000" dirty="0"/>
              <a:t>Определение формы, структуры и операций проекта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000" dirty="0"/>
              <a:t>Определение необходимых ресурсов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000" dirty="0"/>
              <a:t>Формулирование рисков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000" dirty="0"/>
              <a:t>Коммуникация внутри команды / со стейкхолдерами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000" dirty="0"/>
              <a:t>Построение образа результата (конечность, </a:t>
            </a:r>
            <a:r>
              <a:rPr lang="ru-RU" sz="2000" dirty="0" err="1"/>
              <a:t>индикативность</a:t>
            </a:r>
            <a:r>
              <a:rPr lang="ru-RU" sz="2000" dirty="0"/>
              <a:t> для оценки правильности)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000" dirty="0"/>
              <a:t>Разработка плана-графика реализации проекта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A321345-6B94-8336-F32C-5806CA57CD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47408" y="221942"/>
            <a:ext cx="5456808" cy="550226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3. </a:t>
            </a:r>
            <a:r>
              <a:rPr lang="ru-RU" b="1" dirty="0"/>
              <a:t>Реализация</a:t>
            </a:r>
          </a:p>
          <a:p>
            <a:r>
              <a:rPr lang="ru-RU" dirty="0"/>
              <a:t>Работа по проекту</a:t>
            </a:r>
          </a:p>
          <a:p>
            <a:r>
              <a:rPr lang="ru-RU" dirty="0"/>
              <a:t>Сохранение и развитие команды</a:t>
            </a:r>
          </a:p>
          <a:p>
            <a:r>
              <a:rPr lang="ru-RU" dirty="0"/>
              <a:t>Обеспечение ресурсами</a:t>
            </a:r>
          </a:p>
          <a:p>
            <a:r>
              <a:rPr lang="ru-RU" dirty="0"/>
              <a:t>Эффективные коммуникации</a:t>
            </a:r>
          </a:p>
          <a:p>
            <a:r>
              <a:rPr lang="ru-RU" dirty="0"/>
              <a:t>Минимизация рисков</a:t>
            </a:r>
          </a:p>
          <a:p>
            <a:pPr marL="0" indent="0">
              <a:buNone/>
            </a:pPr>
            <a:r>
              <a:rPr lang="ru-RU" dirty="0"/>
              <a:t>4. </a:t>
            </a:r>
            <a:r>
              <a:rPr lang="ru-RU" b="1" dirty="0"/>
              <a:t>Мониторинг и контроль происходит на всех этапах жизненного цикла и включает в себя анализ и оценку:</a:t>
            </a:r>
          </a:p>
          <a:p>
            <a:r>
              <a:rPr lang="ru-RU" dirty="0"/>
              <a:t>Содержания и качества работы</a:t>
            </a:r>
          </a:p>
          <a:p>
            <a:r>
              <a:rPr lang="ru-RU" dirty="0"/>
              <a:t>Расписания и сроков</a:t>
            </a:r>
          </a:p>
          <a:p>
            <a:r>
              <a:rPr lang="ru-RU" dirty="0"/>
              <a:t>Ресурсов</a:t>
            </a:r>
          </a:p>
          <a:p>
            <a:r>
              <a:rPr lang="ru-RU" dirty="0"/>
              <a:t>Коммуникаций</a:t>
            </a:r>
          </a:p>
          <a:p>
            <a:r>
              <a:rPr lang="ru-RU" dirty="0"/>
              <a:t>Рисков</a:t>
            </a:r>
          </a:p>
          <a:p>
            <a:pPr marL="0" indent="0">
              <a:buNone/>
            </a:pPr>
            <a:r>
              <a:rPr lang="ru-RU" dirty="0"/>
              <a:t>5. </a:t>
            </a:r>
            <a:r>
              <a:rPr lang="ru-RU" b="1" dirty="0"/>
              <a:t>Завершение проекта – оценка его эффективности и перевод в систему или процесс.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82AA93B-6EBA-F134-1C44-90BECC545A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7583" y="153264"/>
            <a:ext cx="853002" cy="903179"/>
          </a:xfrm>
          <a:prstGeom prst="rect">
            <a:avLst/>
          </a:prstGeom>
        </p:spPr>
      </p:pic>
      <p:pic>
        <p:nvPicPr>
          <p:cNvPr id="6" name="Picture 2" descr="D:\ФОТОГРАФИИ\PR\Лого кафедра.png">
            <a:extLst>
              <a:ext uri="{FF2B5EF4-FFF2-40B4-BE49-F238E27FC236}">
                <a16:creationId xmlns:a16="http://schemas.microsoft.com/office/drawing/2014/main" id="{C1875F57-D0A4-EDEB-C3D2-FFEAEBCA19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2699" y="6102316"/>
            <a:ext cx="1061863" cy="55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40273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A07665-C20C-8672-39A7-7E80101E0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/>
              <a:t>Методологические подходы к проектированию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CFDB418-7A9C-94A6-9915-7D75635B44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Системный. Предполагает изучение объекта как системы, как совокупности взаимосвязанных элементов, взаимодействующих объектов. Принципами системного подхода в социально-культурном проектировании выступают целостность, иерархичность строения, структуризация, множественность, системность, находящие воплощение в методологически верно разработанном проекте. Системный подход к социально-культурному проектированию позволяет перейти к </a:t>
            </a:r>
            <a:r>
              <a:rPr lang="ru-RU" dirty="0" err="1"/>
              <a:t>метасистемному</a:t>
            </a:r>
            <a:r>
              <a:rPr lang="ru-RU" dirty="0"/>
              <a:t> (синтетическому) знанию, перейти от моноцентрического взгляда на социокультурные процессы к воспроизведению объекта в знании целиком, т. е. во всем многообразии его реальных форм и взаимодействий с другими объектами.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690DF20-E2CC-C765-9AC0-6320A04235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4352" y="153264"/>
            <a:ext cx="836233" cy="885423"/>
          </a:xfrm>
          <a:prstGeom prst="rect">
            <a:avLst/>
          </a:prstGeom>
        </p:spPr>
      </p:pic>
      <p:pic>
        <p:nvPicPr>
          <p:cNvPr id="5" name="Picture 2" descr="D:\ФОТОГРАФИИ\PR\Лого кафедра.png">
            <a:extLst>
              <a:ext uri="{FF2B5EF4-FFF2-40B4-BE49-F238E27FC236}">
                <a16:creationId xmlns:a16="http://schemas.microsoft.com/office/drawing/2014/main" id="{0ABAF944-212C-79B6-18D6-41564411CE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2699" y="6102316"/>
            <a:ext cx="1061863" cy="55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0979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7CDFCA-32F0-4635-F8A8-F8F475CBC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1B7CAB-5D08-7EAF-56CF-DF8EF4872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/>
              <a:t>Методологические подходы к проектированию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A92BEB-C39F-D645-BD64-D62A35DEDD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Деятельностный подход, позволяющий более обоснованно подойти к всестороннему рассмотрению социальных процессов и объектов. Этот принцип «позволяет выделить подсистемы социума, сферы общественной жизни, которые объединяются в актах действия, совершаемых людьми, и рассмотреть связи между ними» [Парсонс, 2006, с. 57].</a:t>
            </a:r>
          </a:p>
          <a:p>
            <a:r>
              <a:rPr lang="ru-RU" dirty="0"/>
              <a:t>Деятельность — это такое взаимодействие человека с окружающей средой, которое направлено на конкретные объекты с целью удовлетворения своих потребностей.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82BC90C-CA3A-BBD0-9524-AF3B281728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80814" y="153265"/>
            <a:ext cx="869771" cy="920934"/>
          </a:xfrm>
          <a:prstGeom prst="rect">
            <a:avLst/>
          </a:prstGeom>
        </p:spPr>
      </p:pic>
      <p:pic>
        <p:nvPicPr>
          <p:cNvPr id="5" name="Picture 2" descr="D:\ФОТОГРАФИИ\PR\Лого кафедра.png">
            <a:extLst>
              <a:ext uri="{FF2B5EF4-FFF2-40B4-BE49-F238E27FC236}">
                <a16:creationId xmlns:a16="http://schemas.microsoft.com/office/drawing/2014/main" id="{1B838080-409C-5FF5-B00C-3A3BCE7059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2699" y="6102316"/>
            <a:ext cx="1061863" cy="55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84633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382439-4B3E-26BB-9765-85B6318ED0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0251B7-421F-B802-C650-9D91B937E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/>
              <a:t>Методологические подходы к проектированию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53C8F41-3EE8-C0EB-3953-EADDB68CA6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ситуационный, позволяющий успешно осуществлять анализ объектных, субъектных и управленческих социокультурных ситуаций, а также проводить изучение влияющих на изменение данных ситуаций факторов (факторов внешней и внутренней среды, пространственно-временных и культурных факторов, системы управления и др.). Разносторонний анализ социально-культурных ситуаций позволяет разработать проекты, которые будут им соответствующими.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952AF41-038C-B6F7-EBC9-9C6E2DF868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8892" y="153265"/>
            <a:ext cx="911693" cy="965322"/>
          </a:xfrm>
          <a:prstGeom prst="rect">
            <a:avLst/>
          </a:prstGeom>
        </p:spPr>
      </p:pic>
      <p:pic>
        <p:nvPicPr>
          <p:cNvPr id="5" name="Picture 2" descr="D:\ФОТОГРАФИИ\PR\Лого кафедра.png">
            <a:extLst>
              <a:ext uri="{FF2B5EF4-FFF2-40B4-BE49-F238E27FC236}">
                <a16:creationId xmlns:a16="http://schemas.microsoft.com/office/drawing/2014/main" id="{2A1F230F-D4BE-3CBE-6C3C-5759167FCA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2699" y="6102316"/>
            <a:ext cx="1061863" cy="55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57713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976A48-A4B3-604D-5FBE-E30095E65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Методологические подходы к проектированию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09520D8-51E5-6D97-C3D6-E48520FD92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Проблемный (прогнозный), Т. М. </a:t>
            </a:r>
            <a:r>
              <a:rPr lang="ru-RU" dirty="0" err="1"/>
              <a:t>Дридзе</a:t>
            </a:r>
            <a:r>
              <a:rPr lang="ru-RU" dirty="0"/>
              <a:t>, Э. А. Орлова и др. выделили проблемный (прогнозный) подход как самостоятельный вид проектной деятельности. Прогнозная социально-проектная деятельность (</a:t>
            </a:r>
            <a:r>
              <a:rPr lang="ru-RU" dirty="0" err="1"/>
              <a:t>проблемноориентированная</a:t>
            </a:r>
            <a:r>
              <a:rPr lang="ru-RU" dirty="0"/>
              <a:t>, проблемно-ситуационная, проблемно-целевая) определена авторами в качестве социальной технологии, ориентированной на объединение знаний при поиске различных вариантов, образцов разрешения социально -актуальных проблем. Проблемное (прогнозное) проектирование предполагает выполнение поисково-прогнозной, нормативно-прогнозной, прогнозной социально-проектной, программно-планировочной, исполнительской видов деятельности. При этом эффективность, оптимальность плана определяется также тем, что ему должен предшествовать непрерывный прогноз, научно обосновывающий планы проектирования [Бестужев-Лада, 1993, с. 118]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864139A-5124-338A-C5A5-D5CF114623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1121" y="153265"/>
            <a:ext cx="819464" cy="867668"/>
          </a:xfrm>
          <a:prstGeom prst="rect">
            <a:avLst/>
          </a:prstGeom>
        </p:spPr>
      </p:pic>
      <p:pic>
        <p:nvPicPr>
          <p:cNvPr id="5" name="Picture 2" descr="D:\ФОТОГРАФИИ\PR\Лого кафедра.png">
            <a:extLst>
              <a:ext uri="{FF2B5EF4-FFF2-40B4-BE49-F238E27FC236}">
                <a16:creationId xmlns:a16="http://schemas.microsoft.com/office/drawing/2014/main" id="{2C3F63E1-2833-75E6-BD71-FDDE9F5AC7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2699" y="6102316"/>
            <a:ext cx="1061863" cy="55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56002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99817B-F4FA-7646-779F-658B63447B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0C2155-E4A7-C564-0EE8-6C9AE9026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Методологические подходы к проектированию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A0C2A6E-7A87-A8A9-2759-B4C3DBEE37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объектно-ориентированный. Этот термин был предложен Т. М. </a:t>
            </a:r>
            <a:r>
              <a:rPr lang="ru-RU" dirty="0" err="1"/>
              <a:t>Дридзе</a:t>
            </a:r>
            <a:r>
              <a:rPr lang="ru-RU" dirty="0"/>
              <a:t> для обозначения концепции, которую развивали Г. А. Антонюк, Н. А. Аитов, Н. И. Лапин, Ж. Т. </a:t>
            </a:r>
            <a:r>
              <a:rPr lang="ru-RU" dirty="0" err="1"/>
              <a:t>Тощенко</a:t>
            </a:r>
            <a:r>
              <a:rPr lang="ru-RU" dirty="0"/>
              <a:t>. Социальный проект с позиций такого подхода имеет целью создание нового или реконструкцию имеющегося объекта, выполняющего важную социокультурную функцию (но в качестве объекта могут выступать и социальные связи и отношения). По мнению Ж. Т. </a:t>
            </a:r>
            <a:r>
              <a:rPr lang="ru-RU" dirty="0" err="1"/>
              <a:t>Тощенко</a:t>
            </a:r>
            <a:r>
              <a:rPr lang="ru-RU" dirty="0"/>
              <a:t>: «проектирование – ответственный этап, требующий знания законов общественного развития. Оно не должно опираться (ориентироваться) на субъективные желания и устремления людей, какими бы благими намерениями они ни сопровождались. Избавиться от субъективизма в проектировании можно, только опираясь на научные методы» (</a:t>
            </a:r>
            <a:r>
              <a:rPr lang="ru-RU" dirty="0" err="1"/>
              <a:t>Тощенко</a:t>
            </a:r>
            <a:r>
              <a:rPr lang="ru-RU" dirty="0"/>
              <a:t> Ж. </a:t>
            </a:r>
            <a:r>
              <a:rPr lang="ru-RU" dirty="0" err="1"/>
              <a:t>Т.Социология</a:t>
            </a:r>
            <a:r>
              <a:rPr lang="ru-RU" dirty="0"/>
              <a:t>). Автор считает, что проектирование является важной частью управленческой деятельности и отличается от планирования.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D1430BD-9811-F143-9AE3-79747B89B3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7583" y="153264"/>
            <a:ext cx="853002" cy="903179"/>
          </a:xfrm>
          <a:prstGeom prst="rect">
            <a:avLst/>
          </a:prstGeom>
        </p:spPr>
      </p:pic>
      <p:pic>
        <p:nvPicPr>
          <p:cNvPr id="5" name="Picture 2" descr="D:\ФОТОГРАФИИ\PR\Лого кафедра.png">
            <a:extLst>
              <a:ext uri="{FF2B5EF4-FFF2-40B4-BE49-F238E27FC236}">
                <a16:creationId xmlns:a16="http://schemas.microsoft.com/office/drawing/2014/main" id="{ABFBF406-6BF0-A5FA-9811-164E6E4B11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2699" y="6102316"/>
            <a:ext cx="1061863" cy="55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51362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390642-F2BC-5EC4-22F2-933AB42B3B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9F1710-A530-8BB4-5D7E-E130E5D75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Методологические подходы к проектированию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6291705-BA78-56A5-160E-ECEC95ED7A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субъектно-ориентированный  (тезаурусный) подход. Сторонники этого подхода исходят из того, что каждый человек имеет собственную иерархическую систему ценностей (тезаурус), которой руководствуется в процессе своей жизнедеятельности. Этот тезаурус (иерархия) представляет собой полный систематизированный состав информации (знаний) и установок в той или иной области жизнедеятельности, позволяющий в ней ориентироваться. При этом иерархия знаний в его пределах строится не от общего к частному, а от своего к чужому. Насколько будут близки тезаурусы проектировщика и большинства носителей проблем, настолько будет удачным разработанный проект. Субъектно-ориентированный подход к социальному проектированию базируется на признании тезауруса создателя проекта основным источником проектной идеи. С точки зрения сторонников этого подхода, социальное проектирование – многообразная, разноуровневая работа практиков, вооруженных простыми алгоритмами действий с учетом имеющихся ресурсов и последствий предлагаемых социальных инноваций.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6440F92-B624-A8AF-8459-535A2DDCA7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9506" y="153265"/>
            <a:ext cx="811079" cy="858790"/>
          </a:xfrm>
          <a:prstGeom prst="rect">
            <a:avLst/>
          </a:prstGeom>
        </p:spPr>
      </p:pic>
      <p:pic>
        <p:nvPicPr>
          <p:cNvPr id="5" name="Picture 2" descr="D:\ФОТОГРАФИИ\PR\Лого кафедра.png">
            <a:extLst>
              <a:ext uri="{FF2B5EF4-FFF2-40B4-BE49-F238E27FC236}">
                <a16:creationId xmlns:a16="http://schemas.microsoft.com/office/drawing/2014/main" id="{42071C1D-ED3F-9C8A-303E-DD9F1463B1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2699" y="6102316"/>
            <a:ext cx="1061863" cy="55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17197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A02F7C-48BA-63CF-BBC0-B6071842EA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099089" cy="1325563"/>
          </a:xfrm>
        </p:spPr>
        <p:txBody>
          <a:bodyPr>
            <a:normAutofit fontScale="90000"/>
          </a:bodyPr>
          <a:lstStyle/>
          <a:p>
            <a:r>
              <a:rPr lang="ru-RU" sz="3200" b="1" dirty="0"/>
              <a:t>Основные положения теории тезаурусного проектирования (Луков В. А. Социальное проектирование):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A2B5191-F29C-52AB-8A6C-AA2685B642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экспериментировать необходимо: общество состоит из экспериментаторов и консерваторов, но желание социальных перемен свойственно многим; </a:t>
            </a:r>
          </a:p>
          <a:p>
            <a:r>
              <a:rPr lang="ru-RU" dirty="0"/>
              <a:t>проект интересен не для всех, но для многих: у большинства людей потребности и формы жизнедеятельности типичны – так же, как и поведенческие реакции; </a:t>
            </a:r>
          </a:p>
          <a:p>
            <a:r>
              <a:rPr lang="ru-RU" dirty="0"/>
              <a:t>«мы» всегда лучше, чем «они»: человеческим группам характерно стремление делиться, дистанцироваться, но в то же время характерно и стремление к солидарности, а социальные проекты, как и любые проекты, как правило, направлены на объединение групп людей; </a:t>
            </a:r>
          </a:p>
          <a:p>
            <a:r>
              <a:rPr lang="ru-RU" dirty="0"/>
              <a:t>надо создавать возможное – то, что актуально «здесь» и «сейчас»; </a:t>
            </a:r>
          </a:p>
          <a:p>
            <a:r>
              <a:rPr lang="ru-RU" dirty="0"/>
              <a:t>надо искать союзников: проект будет тем успешнее, чем больше у него сторонников.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741B4E0-CC63-DB16-A37E-4BEB758E0B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0507" y="153265"/>
            <a:ext cx="920078" cy="974200"/>
          </a:xfrm>
          <a:prstGeom prst="rect">
            <a:avLst/>
          </a:prstGeom>
        </p:spPr>
      </p:pic>
      <p:pic>
        <p:nvPicPr>
          <p:cNvPr id="5" name="Picture 2" descr="D:\ФОТОГРАФИИ\PR\Лого кафедра.png">
            <a:extLst>
              <a:ext uri="{FF2B5EF4-FFF2-40B4-BE49-F238E27FC236}">
                <a16:creationId xmlns:a16="http://schemas.microsoft.com/office/drawing/2014/main" id="{6F8385B8-2983-9A1D-15BD-52EB89C0A1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2699" y="6102316"/>
            <a:ext cx="1061863" cy="55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10394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452051-3CAD-4380-4424-168D9505A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Функции проектного менеджмента: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908B54-F169-6C86-9FAE-AF09A80731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Функция </a:t>
            </a:r>
            <a:r>
              <a:rPr lang="ru-RU" b="1" dirty="0"/>
              <a:t>планирования</a:t>
            </a:r>
            <a:r>
              <a:rPr lang="ru-RU" dirty="0"/>
              <a:t> -  это основа для разработки и воплощения проекта.  При функции планирования ставятся долгосрочные и краткосрочные цели, которые разбиваются на небольшие задачи. </a:t>
            </a:r>
          </a:p>
          <a:p>
            <a:r>
              <a:rPr lang="ru-RU" dirty="0"/>
              <a:t>Функция </a:t>
            </a:r>
            <a:r>
              <a:rPr lang="ru-RU" b="1" dirty="0"/>
              <a:t>организации</a:t>
            </a:r>
            <a:r>
              <a:rPr lang="ru-RU" dirty="0"/>
              <a:t>, которой присуще основные принципы:</a:t>
            </a:r>
          </a:p>
          <a:p>
            <a:pPr marL="0" indent="0">
              <a:buNone/>
            </a:pPr>
            <a:r>
              <a:rPr lang="ru-RU" dirty="0"/>
              <a:t>- ситуационный, определяющий границы и особенности организации;</a:t>
            </a:r>
          </a:p>
          <a:p>
            <a:pPr marL="0" indent="0">
              <a:buNone/>
            </a:pPr>
            <a:r>
              <a:rPr lang="ru-RU" dirty="0"/>
              <a:t>- принцип партнёрских отношений – это создание отношений, основанных на взаимном уважении и интересе;</a:t>
            </a:r>
          </a:p>
          <a:p>
            <a:pPr marL="0" indent="0">
              <a:buNone/>
            </a:pPr>
            <a:r>
              <a:rPr lang="ru-RU" dirty="0"/>
              <a:t>- принцип неизменного действия фактора – цели.</a:t>
            </a:r>
          </a:p>
          <a:p>
            <a:pPr marL="0" indent="0">
              <a:buNone/>
            </a:pPr>
            <a:r>
              <a:rPr lang="ru-RU" dirty="0"/>
              <a:t>• Функция </a:t>
            </a:r>
            <a:r>
              <a:rPr lang="ru-RU" b="1" dirty="0"/>
              <a:t>координации</a:t>
            </a:r>
            <a:r>
              <a:rPr lang="ru-RU" dirty="0"/>
              <a:t>,</a:t>
            </a:r>
          </a:p>
          <a:p>
            <a:pPr marL="0" indent="0">
              <a:buNone/>
            </a:pPr>
            <a:r>
              <a:rPr lang="ru-RU" dirty="0"/>
              <a:t>• Функция </a:t>
            </a:r>
            <a:r>
              <a:rPr lang="ru-RU" b="1" dirty="0"/>
              <a:t>контроля,</a:t>
            </a:r>
          </a:p>
          <a:p>
            <a:pPr marL="0" indent="0">
              <a:buNone/>
            </a:pPr>
            <a:r>
              <a:rPr lang="ru-RU" dirty="0"/>
              <a:t>• Функция </a:t>
            </a:r>
            <a:r>
              <a:rPr lang="ru-RU" b="1" dirty="0"/>
              <a:t>мотивации</a:t>
            </a:r>
            <a:r>
              <a:rPr lang="ru-RU" dirty="0"/>
              <a:t>.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A94FA4B-A819-1D3A-A2C6-75F73CC4E1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89199" y="153265"/>
            <a:ext cx="861386" cy="912056"/>
          </a:xfrm>
          <a:prstGeom prst="rect">
            <a:avLst/>
          </a:prstGeom>
        </p:spPr>
      </p:pic>
      <p:pic>
        <p:nvPicPr>
          <p:cNvPr id="5" name="Picture 2" descr="D:\ФОТОГРАФИИ\PR\Лого кафедра.png">
            <a:extLst>
              <a:ext uri="{FF2B5EF4-FFF2-40B4-BE49-F238E27FC236}">
                <a16:creationId xmlns:a16="http://schemas.microsoft.com/office/drawing/2014/main" id="{FBF9A9EE-27E0-364B-C8CF-2C82674E6C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2699" y="6102316"/>
            <a:ext cx="1061863" cy="55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12737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29B7D1-5638-FB2B-2CA4-71F979696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Функции руководителя проекта (команды)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1DF7BA-24C1-A29A-AE7A-EBD8649502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• Планирование</a:t>
            </a:r>
          </a:p>
          <a:p>
            <a:pPr marL="0" indent="0">
              <a:buNone/>
            </a:pPr>
            <a:r>
              <a:rPr lang="ru-RU" dirty="0"/>
              <a:t>• Организация</a:t>
            </a:r>
          </a:p>
          <a:p>
            <a:pPr marL="0" indent="0">
              <a:buNone/>
            </a:pPr>
            <a:r>
              <a:rPr lang="ru-RU" dirty="0"/>
              <a:t>• Сопровождение (мотивация)</a:t>
            </a:r>
          </a:p>
          <a:p>
            <a:pPr marL="0" indent="0">
              <a:buNone/>
            </a:pPr>
            <a:r>
              <a:rPr lang="ru-RU" dirty="0"/>
              <a:t>• Контроль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8491147-45B3-663D-9688-21D7A8EB10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55661" y="153264"/>
            <a:ext cx="894924" cy="947567"/>
          </a:xfrm>
          <a:prstGeom prst="rect">
            <a:avLst/>
          </a:prstGeom>
        </p:spPr>
      </p:pic>
      <p:pic>
        <p:nvPicPr>
          <p:cNvPr id="5" name="Picture 2" descr="D:\ФОТОГРАФИИ\PR\Лого кафедра.png">
            <a:extLst>
              <a:ext uri="{FF2B5EF4-FFF2-40B4-BE49-F238E27FC236}">
                <a16:creationId xmlns:a16="http://schemas.microsoft.com/office/drawing/2014/main" id="{6504D561-9348-1C28-44A7-89647C97F3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2699" y="6102316"/>
            <a:ext cx="1061863" cy="55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1844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9AD64A-C3D2-662B-C47B-997490373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ПРОЕКТ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E8E0E8B-11A9-0AAB-84A8-5E67D0B882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- целенаправленное, проработанное и запланированное создание или модернизация объектов, технологических процессов, технической и организационной документации для них, материальных, финансовых, трудовых и иных ресурсов, а также управленческих решений и мероприятий по их выполнению [Мазур, Шапиро и др.]. </a:t>
            </a:r>
          </a:p>
          <a:p>
            <a:r>
              <a:rPr lang="ru-RU" dirty="0"/>
              <a:t>Проект включает в себя комплекс действий и идей, объединенных единой целью, характеризующихся временем начала и окончания рабочей деятельности, потреблением разнообразных ресурсов и коммерческими ограничениями.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94176D1-BE21-D7D6-C369-E81C9227A2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2699" y="153264"/>
            <a:ext cx="797886" cy="844821"/>
          </a:xfrm>
          <a:prstGeom prst="rect">
            <a:avLst/>
          </a:prstGeom>
        </p:spPr>
      </p:pic>
      <p:pic>
        <p:nvPicPr>
          <p:cNvPr id="5" name="Picture 2" descr="D:\ФОТОГРАФИИ\PR\Лого кафедра.png">
            <a:extLst>
              <a:ext uri="{FF2B5EF4-FFF2-40B4-BE49-F238E27FC236}">
                <a16:creationId xmlns:a16="http://schemas.microsoft.com/office/drawing/2014/main" id="{E8AFFF79-2F17-16C8-E40E-A2FC768F36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2699" y="6102316"/>
            <a:ext cx="1061863" cy="55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02289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7DDC87-B476-7160-29E3-9B1657136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Задачи на стадии запуска проекта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16897D-8B2E-9B66-3940-98096580C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● Формирование команды проекта</a:t>
            </a:r>
          </a:p>
          <a:p>
            <a:pPr marL="0" indent="0">
              <a:buNone/>
            </a:pPr>
            <a:r>
              <a:rPr lang="ru-RU" dirty="0"/>
              <a:t>● Определение целей и масштабов проекта</a:t>
            </a:r>
          </a:p>
          <a:p>
            <a:pPr marL="0" indent="0">
              <a:buNone/>
            </a:pPr>
            <a:r>
              <a:rPr lang="ru-RU" dirty="0"/>
              <a:t>● Определение необходимого оборудования и материалов</a:t>
            </a:r>
          </a:p>
          <a:p>
            <a:pPr marL="0" indent="0">
              <a:buNone/>
            </a:pPr>
            <a:r>
              <a:rPr lang="ru-RU" dirty="0"/>
              <a:t>● Пояснение и разработка основных условий</a:t>
            </a:r>
          </a:p>
          <a:p>
            <a:pPr marL="0" indent="0">
              <a:buNone/>
            </a:pPr>
            <a:r>
              <a:rPr lang="ru-RU" dirty="0"/>
              <a:t>● Определение и создание организации проекта</a:t>
            </a:r>
          </a:p>
          <a:p>
            <a:pPr marL="0" indent="0">
              <a:buNone/>
            </a:pPr>
            <a:r>
              <a:rPr lang="ru-RU" dirty="0"/>
              <a:t>● Определение процедур сотрудничества</a:t>
            </a:r>
          </a:p>
          <a:p>
            <a:pPr marL="0" indent="0">
              <a:buNone/>
            </a:pPr>
            <a:r>
              <a:rPr lang="ru-RU" dirty="0"/>
              <a:t>● Первоначальное планирование проекта</a:t>
            </a:r>
          </a:p>
          <a:p>
            <a:pPr marL="0" indent="0">
              <a:buNone/>
            </a:pPr>
            <a:r>
              <a:rPr lang="ru-RU" dirty="0"/>
              <a:t>● Разработка резюме (паспорта) проекта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887CD4D-F93B-7554-8050-DA6A32D798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429" y="153265"/>
            <a:ext cx="878156" cy="929812"/>
          </a:xfrm>
          <a:prstGeom prst="rect">
            <a:avLst/>
          </a:prstGeom>
        </p:spPr>
      </p:pic>
      <p:pic>
        <p:nvPicPr>
          <p:cNvPr id="5" name="Picture 2" descr="D:\ФОТОГРАФИИ\PR\Лого кафедра.png">
            <a:extLst>
              <a:ext uri="{FF2B5EF4-FFF2-40B4-BE49-F238E27FC236}">
                <a16:creationId xmlns:a16="http://schemas.microsoft.com/office/drawing/2014/main" id="{35BCB048-0169-287E-49E2-5243DBF82A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2699" y="6102316"/>
            <a:ext cx="1061863" cy="55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96105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ABDF4B-DEC6-B695-B301-982DF4B86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7654"/>
            <a:ext cx="10515600" cy="701337"/>
          </a:xfrm>
        </p:spPr>
        <p:txBody>
          <a:bodyPr>
            <a:normAutofit/>
          </a:bodyPr>
          <a:lstStyle/>
          <a:p>
            <a:r>
              <a:rPr lang="ru-RU" dirty="0"/>
              <a:t>Методы предпроектного анализа: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D2BF8D-C9C4-4D6A-14ED-CD695E351A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035" y="941033"/>
            <a:ext cx="10515600" cy="5584054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/>
              <a:t>Проблема</a:t>
            </a:r>
            <a:r>
              <a:rPr lang="ru-RU" dirty="0"/>
              <a:t> — осознанное противоречие между реальным состоянием дел и желаемым будущим.</a:t>
            </a:r>
          </a:p>
          <a:p>
            <a:r>
              <a:rPr lang="ru-RU" b="1" dirty="0"/>
              <a:t>Методы</a:t>
            </a:r>
            <a:r>
              <a:rPr lang="ru-RU" dirty="0"/>
              <a:t> диагностики проблемы:</a:t>
            </a:r>
          </a:p>
          <a:p>
            <a:pPr marL="0" indent="0">
              <a:buNone/>
            </a:pPr>
            <a:r>
              <a:rPr lang="ru-RU" dirty="0"/>
              <a:t>- экономический, </a:t>
            </a:r>
          </a:p>
          <a:p>
            <a:pPr marL="0" indent="0">
              <a:buNone/>
            </a:pPr>
            <a:r>
              <a:rPr lang="ru-RU" dirty="0"/>
              <a:t>- статистический, </a:t>
            </a:r>
          </a:p>
          <a:p>
            <a:pPr marL="0" indent="0">
              <a:buNone/>
            </a:pPr>
            <a:r>
              <a:rPr lang="ru-RU" dirty="0"/>
              <a:t>- маркетинговый,</a:t>
            </a:r>
          </a:p>
          <a:p>
            <a:pPr marL="0" indent="0">
              <a:buNone/>
            </a:pPr>
            <a:r>
              <a:rPr lang="ru-RU" dirty="0"/>
              <a:t>- SWOT-анализ, </a:t>
            </a:r>
          </a:p>
          <a:p>
            <a:pPr marL="0" indent="0">
              <a:buNone/>
            </a:pPr>
            <a:r>
              <a:rPr lang="ru-RU" dirty="0"/>
              <a:t>- комплексная диагностика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Предпроектный анализ предполагает проблемно-позиционный</a:t>
            </a:r>
          </a:p>
          <a:p>
            <a:pPr marL="0" indent="0">
              <a:buNone/>
            </a:pPr>
            <a:r>
              <a:rPr lang="ru-RU" dirty="0"/>
              <a:t>анализ сложившейся ситуации. </a:t>
            </a:r>
          </a:p>
          <a:p>
            <a:r>
              <a:rPr lang="ru-RU" b="1" dirty="0"/>
              <a:t>Цель</a:t>
            </a:r>
            <a:r>
              <a:rPr lang="ru-RU" dirty="0"/>
              <a:t> — обоснование, доказательство необходимости, актуальности проекта. </a:t>
            </a:r>
          </a:p>
          <a:p>
            <a:endParaRPr lang="ru-RU" dirty="0"/>
          </a:p>
        </p:txBody>
      </p:sp>
      <p:pic>
        <p:nvPicPr>
          <p:cNvPr id="5" name="Picture 2" descr="D:\ФОТОГРАФИИ\PR\Лого кафедра.png">
            <a:extLst>
              <a:ext uri="{FF2B5EF4-FFF2-40B4-BE49-F238E27FC236}">
                <a16:creationId xmlns:a16="http://schemas.microsoft.com/office/drawing/2014/main" id="{CFF72AF9-C931-CED5-8B6D-FB881B858B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2699" y="6102316"/>
            <a:ext cx="1061863" cy="55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7BA9365-2690-B944-90A7-EE6DAE7E7B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888" y="153264"/>
            <a:ext cx="693697" cy="734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3934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A5DED0-ADE3-8D1C-17DF-7DD1ABC31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6929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/>
              <a:t>Проблемно-позиционный анализ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3396EC1-1C18-5D2F-F4BA-FA1F4891A9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5837"/>
            <a:ext cx="10515600" cy="4641126"/>
          </a:xfrm>
        </p:spPr>
        <p:txBody>
          <a:bodyPr>
            <a:normAutofit fontScale="92500"/>
          </a:bodyPr>
          <a:lstStyle/>
          <a:p>
            <a:r>
              <a:rPr lang="ru-RU" b="1" dirty="0"/>
              <a:t>П о з и ц и я 1</a:t>
            </a:r>
            <a:r>
              <a:rPr lang="ru-RU" dirty="0"/>
              <a:t>. Описание ситуации, выявление ее сути. Суть ситуации должна быть четко зафиксирована именно в том негативном аспекте, на который в дальнейшем будут направлены действия проектанта. Суть ситуации должна быть доказана стати </a:t>
            </a:r>
            <a:r>
              <a:rPr lang="ru-RU" dirty="0" err="1"/>
              <a:t>стическим</a:t>
            </a:r>
            <a:r>
              <a:rPr lang="ru-RU" dirty="0"/>
              <a:t> материалом, полученным в ходе исследований объекта различными методами: экономическим, маркетинговым, социологическим и т. д.</a:t>
            </a:r>
          </a:p>
          <a:p>
            <a:r>
              <a:rPr lang="ru-RU" b="1" dirty="0"/>
              <a:t>П о з и ц и я 2</a:t>
            </a:r>
            <a:r>
              <a:rPr lang="ru-RU" dirty="0"/>
              <a:t>. Выявление причин сложившейся ситуации. Причины могут определять тему проекта (его генеральную цель) либо основные направления деятельности проекта (его общие цели).</a:t>
            </a:r>
          </a:p>
          <a:p>
            <a:r>
              <a:rPr lang="ru-RU" b="1" dirty="0"/>
              <a:t>П о з и ц и я 3</a:t>
            </a:r>
            <a:r>
              <a:rPr lang="ru-RU" dirty="0"/>
              <a:t>. Формулировка проблемы. Правильная формулировка проблемы обеспечивает до 50 % успеха проекта. Проблема формулируется в виде вопроса.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2440909-8D4D-4CF3-44B9-198AA87803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888" y="153264"/>
            <a:ext cx="693697" cy="734503"/>
          </a:xfrm>
          <a:prstGeom prst="rect">
            <a:avLst/>
          </a:prstGeom>
        </p:spPr>
      </p:pic>
      <p:pic>
        <p:nvPicPr>
          <p:cNvPr id="5" name="Picture 2" descr="D:\ФОТОГРАФИИ\PR\Лого кафедра.png">
            <a:extLst>
              <a:ext uri="{FF2B5EF4-FFF2-40B4-BE49-F238E27FC236}">
                <a16:creationId xmlns:a16="http://schemas.microsoft.com/office/drawing/2014/main" id="{F5F5E6DB-FF5A-5ABB-E165-E800488C7B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2699" y="6102316"/>
            <a:ext cx="1061863" cy="55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90763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DD83AE-5870-41F6-36C8-5044C0484F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2CF795-464D-37C3-AB01-ED862E3D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6929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/>
              <a:t>Проблемно-позиционный анализ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FFB2D98-0ABB-2DAE-2B3D-D10D185350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5837"/>
            <a:ext cx="10515600" cy="4641126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/>
              <a:t>П о з и ц и я 4. </a:t>
            </a:r>
            <a:r>
              <a:rPr lang="ru-RU" dirty="0"/>
              <a:t>Обоснование актуальности проблемы. Степень распространенности проблемы доказывается с помощью статистического материала.</a:t>
            </a:r>
          </a:p>
          <a:p>
            <a:r>
              <a:rPr lang="ru-RU" b="1" dirty="0"/>
              <a:t>П о з и ц и я 5</a:t>
            </a:r>
            <a:r>
              <a:rPr lang="ru-RU" dirty="0"/>
              <a:t>. Выявление степени и характера решения проблемы (решалась ли проблема до вас, вашего проекта; если да, то кем, как, в каком направлении; достоинства и недостатки этого решения).</a:t>
            </a:r>
          </a:p>
          <a:p>
            <a:r>
              <a:rPr lang="ru-RU" b="1" dirty="0"/>
              <a:t>П о з и ц и я 6. </a:t>
            </a:r>
            <a:r>
              <a:rPr lang="ru-RU" dirty="0"/>
              <a:t>Описание возможных последствий проблемы (что будет, если проблему и далее не решать или решать неправильно); здесь указывается статус проблемы — стратегической или тактической она является для вашей организации.</a:t>
            </a:r>
          </a:p>
          <a:p>
            <a:r>
              <a:rPr lang="ru-RU" b="1" dirty="0"/>
              <a:t>П о з и ц и я 7. </a:t>
            </a:r>
            <a:r>
              <a:rPr lang="ru-RU" dirty="0"/>
              <a:t>Характеристика целевых групп проекта. Целевая группа — это группа людей, на которых направлен ваш проект. Целевых групп может не быть, но если они есть, то их должно быть несколько и они должны быть дифференцированы по определенным признакам (категории персонала, клиентов, различные структурные подразделения и т. п.).</a:t>
            </a:r>
          </a:p>
        </p:txBody>
      </p:sp>
      <p:pic>
        <p:nvPicPr>
          <p:cNvPr id="5" name="Picture 2" descr="D:\ФОТОГРАФИИ\PR\Лого кафедра.png">
            <a:extLst>
              <a:ext uri="{FF2B5EF4-FFF2-40B4-BE49-F238E27FC236}">
                <a16:creationId xmlns:a16="http://schemas.microsoft.com/office/drawing/2014/main" id="{1F8C7426-FD31-FF42-895F-6ABA183324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2699" y="6102316"/>
            <a:ext cx="1061863" cy="55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D9D1F15-5F25-0426-52F5-51086943CF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888" y="153264"/>
            <a:ext cx="693697" cy="734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436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2C9E53-C11E-ED80-A962-27CAE0A73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Социально-культурное проектирование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8C7DE79-50C2-C391-28D5-B6573C52D8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научно-познавательная деятельность, нацеленная на разработку и реализацию технологически проработанных множеств решений актуальных социально-культурных проблем, моделирование социально-культурных парадигм.  [ Бабаян Анжела Владиславовна К вопросу о методологических подходах к социально-культурному проектированию // </a:t>
            </a:r>
            <a:r>
              <a:rPr lang="ru-RU" dirty="0" err="1"/>
              <a:t>Crede</a:t>
            </a:r>
            <a:r>
              <a:rPr lang="ru-RU" dirty="0"/>
              <a:t> </a:t>
            </a:r>
            <a:r>
              <a:rPr lang="ru-RU" dirty="0" err="1"/>
              <a:t>Experto</a:t>
            </a:r>
            <a:r>
              <a:rPr lang="ru-RU" dirty="0"/>
              <a:t>: транспорт, общество, образование, язык. 2019. №2.].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7F55F38-0836-D588-C9B8-0DDADE2CDF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05968" y="153264"/>
            <a:ext cx="844617" cy="894301"/>
          </a:xfrm>
          <a:prstGeom prst="rect">
            <a:avLst/>
          </a:prstGeom>
        </p:spPr>
      </p:pic>
      <p:pic>
        <p:nvPicPr>
          <p:cNvPr id="5" name="Picture 2" descr="D:\ФОТОГРАФИИ\PR\Лого кафедра.png">
            <a:extLst>
              <a:ext uri="{FF2B5EF4-FFF2-40B4-BE49-F238E27FC236}">
                <a16:creationId xmlns:a16="http://schemas.microsoft.com/office/drawing/2014/main" id="{C08E09BC-59F6-F694-3AF7-5BE88BB6EC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2699" y="6102316"/>
            <a:ext cx="1061863" cy="55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7580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6D5846-BE37-D0C3-1F38-2357874C04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9785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/>
              <a:t>Коммуникационный проект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E377670-13ED-BA48-2954-405DD50F39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- это совокупность коммуникационных действий организации, имеющих определенную цель и набор задач, рассчитанных на ограниченный промежуток времени и выполняемых в соответствии с планом проекта.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95CA1D7-AB3E-85BF-DAF3-5B603384E7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05968" y="153264"/>
            <a:ext cx="844617" cy="894301"/>
          </a:xfrm>
          <a:prstGeom prst="rect">
            <a:avLst/>
          </a:prstGeom>
        </p:spPr>
      </p:pic>
      <p:pic>
        <p:nvPicPr>
          <p:cNvPr id="5" name="Picture 2" descr="D:\ФОТОГРАФИИ\PR\Лого кафедра.png">
            <a:extLst>
              <a:ext uri="{FF2B5EF4-FFF2-40B4-BE49-F238E27FC236}">
                <a16:creationId xmlns:a16="http://schemas.microsoft.com/office/drawing/2014/main" id="{5233D0C1-1688-FA05-28ED-5293F67710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2699" y="6102316"/>
            <a:ext cx="1061863" cy="55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2185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3C5736-6680-B50B-57F1-3B425F913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Области управления проектом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66DC2B-D974-EE20-FEA8-475E4EEF48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 управление содержанием проекта;</a:t>
            </a:r>
          </a:p>
          <a:p>
            <a:r>
              <a:rPr lang="ru-RU" dirty="0"/>
              <a:t> управление сроками проекта;</a:t>
            </a:r>
          </a:p>
          <a:p>
            <a:r>
              <a:rPr lang="ru-RU" dirty="0"/>
              <a:t> управление затратами в проекте;</a:t>
            </a:r>
          </a:p>
          <a:p>
            <a:r>
              <a:rPr lang="ru-RU" dirty="0"/>
              <a:t> управление рисками проекта;</a:t>
            </a:r>
          </a:p>
          <a:p>
            <a:r>
              <a:rPr lang="ru-RU" dirty="0"/>
              <a:t> управление персоналом проекта;</a:t>
            </a:r>
          </a:p>
          <a:p>
            <a:r>
              <a:rPr lang="ru-RU" dirty="0"/>
              <a:t> управление заинтересованными сторонами проекта;</a:t>
            </a:r>
          </a:p>
          <a:p>
            <a:r>
              <a:rPr lang="ru-RU" dirty="0"/>
              <a:t> управление поставками проекта;</a:t>
            </a:r>
          </a:p>
          <a:p>
            <a:r>
              <a:rPr lang="ru-RU" dirty="0"/>
              <a:t> управление качеством в проекте;</a:t>
            </a:r>
          </a:p>
          <a:p>
            <a:r>
              <a:rPr lang="ru-RU" dirty="0"/>
              <a:t> управление обменом информацией в проекте;</a:t>
            </a:r>
          </a:p>
          <a:p>
            <a:r>
              <a:rPr lang="ru-RU" dirty="0"/>
              <a:t> управление интеграцией проекта.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5A54252-C49F-B1D6-808A-7B9D95FABC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2699" y="153264"/>
            <a:ext cx="797886" cy="844821"/>
          </a:xfrm>
          <a:prstGeom prst="rect">
            <a:avLst/>
          </a:prstGeom>
        </p:spPr>
      </p:pic>
      <p:pic>
        <p:nvPicPr>
          <p:cNvPr id="5" name="Picture 2" descr="D:\ФОТОГРАФИИ\PR\Лого кафедра.png">
            <a:extLst>
              <a:ext uri="{FF2B5EF4-FFF2-40B4-BE49-F238E27FC236}">
                <a16:creationId xmlns:a16="http://schemas.microsoft.com/office/drawing/2014/main" id="{39492DB9-D6F9-1888-AD70-D70A5454C7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2699" y="6102316"/>
            <a:ext cx="1061863" cy="55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245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492095-BE12-EF7C-01B3-3C51301C3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6007"/>
            <a:ext cx="10515600" cy="88662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/>
              <a:t>Основные понятия проектного менеджмента и их взаимосвязь </a:t>
            </a:r>
            <a:r>
              <a:rPr lang="ru-RU" sz="1600" b="1" dirty="0"/>
              <a:t>(национальный стандарт РФ. ТРЕБОВАНИЯ К УПРАВЛЕНИЮ ПРОЕКТОМ)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F724DA3-F152-8070-1F04-7B29A6A55D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5712"/>
          <a:stretch/>
        </p:blipFill>
        <p:spPr>
          <a:xfrm>
            <a:off x="878880" y="1305017"/>
            <a:ext cx="10434239" cy="5396976"/>
          </a:xfr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BADD9AA-ACAB-5A16-9E76-34DD7E6B1A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89812" y="153265"/>
            <a:ext cx="760773" cy="805524"/>
          </a:xfrm>
          <a:prstGeom prst="rect">
            <a:avLst/>
          </a:prstGeom>
        </p:spPr>
      </p:pic>
      <p:pic>
        <p:nvPicPr>
          <p:cNvPr id="7" name="Picture 2" descr="D:\ФОТОГРАФИИ\PR\Лого кафедра.png">
            <a:extLst>
              <a:ext uri="{FF2B5EF4-FFF2-40B4-BE49-F238E27FC236}">
                <a16:creationId xmlns:a16="http://schemas.microsoft.com/office/drawing/2014/main" id="{4CCE6B3D-F69F-37DB-D782-1CECEE330C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2699" y="6102316"/>
            <a:ext cx="1061863" cy="55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4034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15279B-EAB6-EA1C-B727-69F3B1B9B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Ролевая (организационная) структура управления проектами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BFD7B16-665C-7E01-4086-A09A141ACF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заказчик проекта — физическое или юридическое лицо, которое является владельцем результата проекта;</a:t>
            </a:r>
          </a:p>
          <a:p>
            <a:r>
              <a:rPr lang="ru-RU" dirty="0"/>
              <a:t>руководитель проекта — лицо, осуществляющее управление проектом и ответственное за результаты проекта;</a:t>
            </a:r>
          </a:p>
          <a:p>
            <a:r>
              <a:rPr lang="ru-RU" dirty="0"/>
              <a:t>куратор проекта — лицо, ответственное за обеспечение проекта ресурсами и осуществляющее административную, финансовую и иную поддержку проекта;</a:t>
            </a:r>
          </a:p>
          <a:p>
            <a:r>
              <a:rPr lang="ru-RU" dirty="0"/>
              <a:t>команда проекта — совокупность лиц, групп и организаций, объединенных во временную организационную структуру для выполнения работ проекта.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18942A0-112B-B972-FD2C-7C34FB4327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81838" y="110107"/>
            <a:ext cx="868609" cy="919703"/>
          </a:xfrm>
          <a:prstGeom prst="rect">
            <a:avLst/>
          </a:prstGeom>
        </p:spPr>
      </p:pic>
      <p:pic>
        <p:nvPicPr>
          <p:cNvPr id="5" name="Picture 2" descr="D:\ФОТОГРАФИИ\PR\Лого кафедра.png">
            <a:extLst>
              <a:ext uri="{FF2B5EF4-FFF2-40B4-BE49-F238E27FC236}">
                <a16:creationId xmlns:a16="http://schemas.microsoft.com/office/drawing/2014/main" id="{AAD188C8-A7B9-48FC-1E7A-F87F46ADEF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2699" y="6102316"/>
            <a:ext cx="1061863" cy="55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60714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AFDC12-8FA5-0F4C-CA51-9DB666CC5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Жизненный цикл проекта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2281CA4-F3A6-E7BA-D203-203CBD6EEB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совокупность всех этапов проектной деятельности.</a:t>
            </a:r>
          </a:p>
          <a:p>
            <a:r>
              <a:rPr lang="ru-RU" dirty="0"/>
              <a:t>Этапы жизненного цикла по И. И . Мазур и В. Д . Шапиро: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технико-экономического обоснования;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планирования и разработки проекта;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производственный;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заключительный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F24B95C-5F27-C33E-D1CE-21949F5199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55661" y="153264"/>
            <a:ext cx="894924" cy="947567"/>
          </a:xfrm>
          <a:prstGeom prst="rect">
            <a:avLst/>
          </a:prstGeom>
        </p:spPr>
      </p:pic>
      <p:pic>
        <p:nvPicPr>
          <p:cNvPr id="5" name="Picture 2" descr="D:\ФОТОГРАФИИ\PR\Лого кафедра.png">
            <a:extLst>
              <a:ext uri="{FF2B5EF4-FFF2-40B4-BE49-F238E27FC236}">
                <a16:creationId xmlns:a16="http://schemas.microsoft.com/office/drawing/2014/main" id="{92B3CEB2-5AFE-7DEA-C6E4-C0DCA83447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2699" y="6102316"/>
            <a:ext cx="1061863" cy="55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89281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254009-840B-5197-256A-C7232D69A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Этапы жизненного цикла проекта по методологии PMI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7EE0C4C-76E7-9967-B6CE-1B52BE1AEFF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67087" y="2370338"/>
            <a:ext cx="6970559" cy="3485280"/>
          </a:xfrm>
        </p:spPr>
      </p:pic>
      <p:sp>
        <p:nvSpPr>
          <p:cNvPr id="6" name="Объект 5">
            <a:extLst>
              <a:ext uri="{FF2B5EF4-FFF2-40B4-BE49-F238E27FC236}">
                <a16:creationId xmlns:a16="http://schemas.microsoft.com/office/drawing/2014/main" id="{280566D2-2B63-DFCE-3693-F5B8484734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41832" y="1825625"/>
            <a:ext cx="4011967" cy="4351338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Стандарт PMI </a:t>
            </a:r>
            <a:r>
              <a:rPr lang="ru-RU" dirty="0" err="1"/>
              <a:t>PMBoK</a:t>
            </a:r>
            <a:r>
              <a:rPr lang="ru-RU" dirty="0"/>
              <a:t> — классификатор процессов, который помогает менеджерам рационально управлять проектами. Это фреймворк (своеобразная энциклопедия менеджмента), его можно адаптировать под любую организацию.</a:t>
            </a:r>
          </a:p>
          <a:p>
            <a:endParaRPr lang="ru-RU" dirty="0"/>
          </a:p>
          <a:p>
            <a:r>
              <a:rPr lang="ru-RU" dirty="0"/>
              <a:t>Создатель - американский Институт управления проектами (PMI).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2412B23-72D7-056B-FBEE-9A9275CF25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429" y="153265"/>
            <a:ext cx="878156" cy="929812"/>
          </a:xfrm>
          <a:prstGeom prst="rect">
            <a:avLst/>
          </a:prstGeom>
        </p:spPr>
      </p:pic>
      <p:pic>
        <p:nvPicPr>
          <p:cNvPr id="8" name="Picture 2" descr="D:\ФОТОГРАФИИ\PR\Лого кафедра.png">
            <a:extLst>
              <a:ext uri="{FF2B5EF4-FFF2-40B4-BE49-F238E27FC236}">
                <a16:creationId xmlns:a16="http://schemas.microsoft.com/office/drawing/2014/main" id="{E61585D6-768B-9154-D0A9-1FA607A30C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2699" y="6102316"/>
            <a:ext cx="1061863" cy="55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40086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1006</TotalTime>
  <Words>1794</Words>
  <Application>Microsoft Office PowerPoint</Application>
  <PresentationFormat>Широкоэкранный</PresentationFormat>
  <Paragraphs>129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Тема Office</vt:lpstr>
      <vt:lpstr>ПРОЕКТНЫЙ МЕНЕДЖМЕНТ</vt:lpstr>
      <vt:lpstr>ПРОЕКТ</vt:lpstr>
      <vt:lpstr>Социально-культурное проектирование</vt:lpstr>
      <vt:lpstr>Коммуникационный проект</vt:lpstr>
      <vt:lpstr>Области управления проектом </vt:lpstr>
      <vt:lpstr>Основные понятия проектного менеджмента и их взаимосвязь (национальный стандарт РФ. ТРЕБОВАНИЯ К УПРАВЛЕНИЮ ПРОЕКТОМ)</vt:lpstr>
      <vt:lpstr>Ролевая (организационная) структура управления проектами </vt:lpstr>
      <vt:lpstr>Жизненный цикл проекта </vt:lpstr>
      <vt:lpstr>Этапы жизненного цикла проекта по методологии PMI</vt:lpstr>
      <vt:lpstr>Презентация PowerPoint</vt:lpstr>
      <vt:lpstr>Методологические подходы к проектированию</vt:lpstr>
      <vt:lpstr>Методологические подходы к проектированию</vt:lpstr>
      <vt:lpstr>Методологические подходы к проектированию</vt:lpstr>
      <vt:lpstr>Методологические подходы к проектированию</vt:lpstr>
      <vt:lpstr>Методологические подходы к проектированию</vt:lpstr>
      <vt:lpstr>Методологические подходы к проектированию</vt:lpstr>
      <vt:lpstr>Основные положения теории тезаурусного проектирования (Луков В. А. Социальное проектирование): </vt:lpstr>
      <vt:lpstr>Функции проектного менеджмента:</vt:lpstr>
      <vt:lpstr>Функции руководителя проекта (команды)</vt:lpstr>
      <vt:lpstr>Задачи на стадии запуска проекта </vt:lpstr>
      <vt:lpstr>Методы предпроектного анализа:</vt:lpstr>
      <vt:lpstr>Проблемно-позиционный анализ</vt:lpstr>
      <vt:lpstr>Проблемно-позиционный анализ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ПРОЕКТНЫЙ МЕНЕДЖМЕНТ</dc:title>
  <dc:creator>Каирова Ирина Александровна</dc:creator>
  <cp:lastModifiedBy>Каирова Ирина Александровна</cp:lastModifiedBy>
  <cp:revision>17</cp:revision>
  <dcterms:created xsi:type="dcterms:W3CDTF">2024-02-05T15:31:43Z</dcterms:created>
  <dcterms:modified xsi:type="dcterms:W3CDTF">2024-05-22T14:57:39Z</dcterms:modified>
</cp:coreProperties>
</file>